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82" r:id="rId2"/>
    <p:sldId id="288" r:id="rId3"/>
    <p:sldId id="257" r:id="rId4"/>
    <p:sldId id="260" r:id="rId5"/>
    <p:sldId id="289" r:id="rId6"/>
    <p:sldId id="290" r:id="rId7"/>
    <p:sldId id="291" r:id="rId8"/>
    <p:sldId id="292" r:id="rId9"/>
    <p:sldId id="293" r:id="rId10"/>
    <p:sldId id="261" r:id="rId11"/>
    <p:sldId id="294" r:id="rId12"/>
    <p:sldId id="295" r:id="rId13"/>
    <p:sldId id="262" r:id="rId14"/>
    <p:sldId id="263" r:id="rId15"/>
    <p:sldId id="264" r:id="rId16"/>
    <p:sldId id="265" r:id="rId17"/>
    <p:sldId id="266" r:id="rId18"/>
    <p:sldId id="284" r:id="rId19"/>
    <p:sldId id="278" r:id="rId20"/>
    <p:sldId id="279" r:id="rId21"/>
    <p:sldId id="297" r:id="rId22"/>
    <p:sldId id="325" r:id="rId23"/>
    <p:sldId id="330" r:id="rId24"/>
    <p:sldId id="298" r:id="rId25"/>
    <p:sldId id="299" r:id="rId26"/>
    <p:sldId id="300" r:id="rId27"/>
    <p:sldId id="301" r:id="rId28"/>
    <p:sldId id="302" r:id="rId29"/>
    <p:sldId id="304" r:id="rId30"/>
    <p:sldId id="305" r:id="rId31"/>
    <p:sldId id="328" r:id="rId32"/>
    <p:sldId id="303" r:id="rId33"/>
    <p:sldId id="306" r:id="rId34"/>
    <p:sldId id="307" r:id="rId35"/>
    <p:sldId id="308" r:id="rId36"/>
    <p:sldId id="309" r:id="rId37"/>
    <p:sldId id="310" r:id="rId38"/>
    <p:sldId id="311" r:id="rId39"/>
    <p:sldId id="329" r:id="rId40"/>
    <p:sldId id="312" r:id="rId41"/>
    <p:sldId id="313" r:id="rId42"/>
    <p:sldId id="314" r:id="rId43"/>
    <p:sldId id="315" r:id="rId44"/>
    <p:sldId id="316" r:id="rId45"/>
    <p:sldId id="317" r:id="rId46"/>
    <p:sldId id="318" r:id="rId47"/>
    <p:sldId id="319" r:id="rId48"/>
    <p:sldId id="320" r:id="rId49"/>
    <p:sldId id="327" r:id="rId50"/>
    <p:sldId id="322" r:id="rId51"/>
    <p:sldId id="321" r:id="rId52"/>
    <p:sldId id="323" r:id="rId53"/>
    <p:sldId id="324" r:id="rId54"/>
    <p:sldId id="326" r:id="rId55"/>
    <p:sldId id="281" r:id="rId56"/>
    <p:sldId id="283" r:id="rId57"/>
    <p:sldId id="29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72" y="1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26FFFB-66C7-46BE-8AF6-D6833BAD83AC}" type="datetimeFigureOut">
              <a:rPr lang="en-US" smtClean="0"/>
              <a:pPr/>
              <a:t>3/9/2022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35AC83-2968-4973-90BE-73EF5C69166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4EC9F-E198-42FE-B605-F839FFB827D3}"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4EC9F-E198-42FE-B605-F839FFB827D3}"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4EC9F-E198-42FE-B605-F839FFB827D3}"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4EC9F-E198-42FE-B605-F839FFB827D3}"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4EC9F-E198-42FE-B605-F839FFB827D3}"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4EC9F-E198-42FE-B605-F839FFB827D3}"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4EC9F-E198-42FE-B605-F839FFB827D3}" type="datetimeFigureOut">
              <a:rPr lang="en-US" smtClean="0"/>
              <a:pPr/>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4EC9F-E198-42FE-B605-F839FFB827D3}" type="datetimeFigureOut">
              <a:rPr lang="en-US" smtClean="0"/>
              <a:pPr/>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4EC9F-E198-42FE-B605-F839FFB827D3}" type="datetimeFigureOut">
              <a:rPr lang="en-US" smtClean="0"/>
              <a:pPr/>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4EC9F-E198-42FE-B605-F839FFB827D3}"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4EC9F-E198-42FE-B605-F839FFB827D3}"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6AA62-8EE0-4191-A9A5-77983C804AA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4EC9F-E198-42FE-B605-F839FFB827D3}" type="datetimeFigureOut">
              <a:rPr lang="en-US" smtClean="0"/>
              <a:pPr/>
              <a:t>3/9/2022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6AA62-8EE0-4191-A9A5-77983C804A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en.wikipedia.org/wiki/Centrum_Wiskunde_&amp;_Informatic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edureka.co/blog/python-interesting-facts-you-need-to-know/" TargetMode="External"/><Relationship Id="rId2" Type="http://schemas.openxmlformats.org/officeDocument/2006/relationships/hyperlink" Target="https://www.geeksforgeeks.org/py-facts-10-interesting-facts-about-python/" TargetMode="External"/><Relationship Id="rId1" Type="http://schemas.openxmlformats.org/officeDocument/2006/relationships/slideLayout" Target="../slideLayouts/slideLayout2.xml"/><Relationship Id="rId4" Type="http://schemas.openxmlformats.org/officeDocument/2006/relationships/hyperlink" Target="https://www.tutorialspoint.com/python3/python3_tutorial.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ithun PC\Desktop\200.gif"/>
          <p:cNvPicPr>
            <a:picLocks noChangeAspect="1" noChangeArrowheads="1" noCrop="1"/>
          </p:cNvPicPr>
          <p:nvPr/>
        </p:nvPicPr>
        <p:blipFill>
          <a:blip r:embed="rId2" cstate="print"/>
          <a:srcRect/>
          <a:stretch>
            <a:fillRect/>
          </a:stretch>
        </p:blipFill>
        <p:spPr bwMode="auto">
          <a:xfrm>
            <a:off x="0" y="2286000"/>
            <a:ext cx="9144000" cy="2286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a:xfrm>
            <a:off x="0" y="1600200"/>
            <a:ext cx="9144000" cy="4525963"/>
          </a:xfrm>
        </p:spPr>
        <p:txBody>
          <a:bodyPr>
            <a:normAutofit/>
          </a:bodyPr>
          <a:lstStyle/>
          <a:p>
            <a:r>
              <a:rPr lang="en-US" dirty="0"/>
              <a:t>Implementation started - December, 1989</a:t>
            </a:r>
          </a:p>
          <a:p>
            <a:r>
              <a:rPr lang="en-US" dirty="0"/>
              <a:t>Internal releases at </a:t>
            </a:r>
            <a:r>
              <a:rPr lang="en-US" dirty="0">
                <a:hlinkClick r:id="rId2" tooltip="Centrum Wiskunde &amp; Informatica"/>
              </a:rPr>
              <a:t>Centrum </a:t>
            </a:r>
            <a:r>
              <a:rPr lang="en-US" dirty="0" err="1">
                <a:hlinkClick r:id="rId2" tooltip="Centrum Wiskunde &amp; Informatica"/>
              </a:rPr>
              <a:t>Wiskunde</a:t>
            </a:r>
            <a:r>
              <a:rPr lang="en-US" dirty="0">
                <a:hlinkClick r:id="rId2" tooltip="Centrum Wiskunde &amp; Informatica"/>
              </a:rPr>
              <a:t> &amp; </a:t>
            </a:r>
            <a:r>
              <a:rPr lang="en-US" dirty="0" err="1">
                <a:hlinkClick r:id="rId2" tooltip="Centrum Wiskunde &amp; Informatica"/>
              </a:rPr>
              <a:t>Informatica</a:t>
            </a:r>
            <a:r>
              <a:rPr lang="en-US" dirty="0"/>
              <a:t> - 1990</a:t>
            </a:r>
          </a:p>
          <a:p>
            <a:r>
              <a:rPr lang="en-US" dirty="0"/>
              <a:t>Python 0.9.0 - February 20, 1991 </a:t>
            </a:r>
          </a:p>
          <a:p>
            <a:r>
              <a:rPr lang="en-US" dirty="0"/>
              <a:t>Python 1.0 - January 1994 </a:t>
            </a:r>
          </a:p>
          <a:p>
            <a:r>
              <a:rPr lang="en-US" dirty="0"/>
              <a:t>Python 2.0 - October 16, 2000 </a:t>
            </a:r>
          </a:p>
          <a:p>
            <a:r>
              <a:rPr lang="en-US" dirty="0"/>
              <a:t>Python 3.0 - December 3, 2008 </a:t>
            </a:r>
          </a:p>
          <a:p>
            <a:endParaRPr lang="en-US" dirty="0"/>
          </a:p>
        </p:txBody>
      </p:sp>
      <p:pic>
        <p:nvPicPr>
          <p:cNvPr id="4" name="Picture 3" descr="C:\Users\Mithun PC\Desktop\trippy-spiral-animation.gif"/>
          <p:cNvPicPr>
            <a:picLocks noChangeAspect="1" noChangeArrowheads="1" noCrop="1"/>
          </p:cNvPicPr>
          <p:nvPr/>
        </p:nvPicPr>
        <p:blipFill>
          <a:blip r:embed="rId3" cstate="print"/>
          <a:srcRect/>
          <a:stretch>
            <a:fillRect/>
          </a:stretch>
        </p:blipFill>
        <p:spPr bwMode="auto">
          <a:xfrm>
            <a:off x="6934200" y="0"/>
            <a:ext cx="2209800" cy="16573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a:t>Python Trend</a:t>
            </a:r>
          </a:p>
        </p:txBody>
      </p:sp>
      <p:sp>
        <p:nvSpPr>
          <p:cNvPr id="5" name="TextBox 4"/>
          <p:cNvSpPr txBox="1"/>
          <p:nvPr/>
        </p:nvSpPr>
        <p:spPr>
          <a:xfrm>
            <a:off x="5519057" y="4157009"/>
            <a:ext cx="3200400" cy="1015663"/>
          </a:xfrm>
          <a:prstGeom prst="rect">
            <a:avLst/>
          </a:prstGeom>
          <a:noFill/>
        </p:spPr>
        <p:txBody>
          <a:bodyPr wrap="square" rtlCol="0">
            <a:spAutoFit/>
          </a:bodyPr>
          <a:lstStyle/>
          <a:p>
            <a:pPr algn="ctr"/>
            <a:r>
              <a:rPr lang="en-US" sz="2000" b="1" i="1" dirty="0">
                <a:solidFill>
                  <a:srgbClr val="FF0000"/>
                </a:solidFill>
              </a:rPr>
              <a:t>It’s really a</a:t>
            </a:r>
            <a:r>
              <a:rPr lang="en-US" sz="2000" i="1" dirty="0">
                <a:solidFill>
                  <a:srgbClr val="FF0000"/>
                </a:solidFill>
              </a:rPr>
              <a:t> </a:t>
            </a:r>
            <a:r>
              <a:rPr lang="en-US" sz="2000" b="1" i="1" dirty="0">
                <a:solidFill>
                  <a:srgbClr val="FF0000"/>
                </a:solidFill>
              </a:rPr>
              <a:t>great language for beginners, all the way up to seasoned professionals!</a:t>
            </a:r>
            <a:endParaRPr lang="en-US" sz="2000" dirty="0">
              <a:solidFill>
                <a:srgbClr val="FF0000"/>
              </a:solidFill>
            </a:endParaRPr>
          </a:p>
        </p:txBody>
      </p:sp>
      <p:sp>
        <p:nvSpPr>
          <p:cNvPr id="6" name="TextBox 5"/>
          <p:cNvSpPr txBox="1"/>
          <p:nvPr/>
        </p:nvSpPr>
        <p:spPr>
          <a:xfrm>
            <a:off x="6096000" y="762000"/>
            <a:ext cx="3048000" cy="1938992"/>
          </a:xfrm>
          <a:prstGeom prst="rect">
            <a:avLst/>
          </a:prstGeom>
          <a:noFill/>
        </p:spPr>
        <p:txBody>
          <a:bodyPr wrap="square" rtlCol="0">
            <a:spAutoFit/>
          </a:bodyPr>
          <a:lstStyle/>
          <a:p>
            <a:r>
              <a:rPr lang="en-US" sz="2000" b="1" dirty="0">
                <a:solidFill>
                  <a:srgbClr val="0070C0"/>
                </a:solidFill>
              </a:rPr>
              <a:t>So, for those of you familiar with Java or C++,  Python will break the mold you have built for a typical programming language. </a:t>
            </a:r>
          </a:p>
          <a:p>
            <a:endParaRPr lang="en-US" sz="2000" b="1" dirty="0"/>
          </a:p>
        </p:txBody>
      </p:sp>
      <p:pic>
        <p:nvPicPr>
          <p:cNvPr id="1030" name="Picture 6" descr="List of Top 11 Programming Languages in 2021 - DevOpsSchool.com">
            <a:extLst>
              <a:ext uri="{FF2B5EF4-FFF2-40B4-BE49-F238E27FC236}">
                <a16:creationId xmlns:a16="http://schemas.microsoft.com/office/drawing/2014/main" id="{3E4DA78B-35DD-467C-8590-DA16B0100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90600"/>
            <a:ext cx="5083175" cy="5116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0" y="1036339"/>
            <a:ext cx="9231400" cy="483106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Features of Python</a:t>
            </a:r>
          </a:p>
        </p:txBody>
      </p:sp>
      <p:pic>
        <p:nvPicPr>
          <p:cNvPr id="7170" name="Picture 2" descr="C:\Users\Mithun PC\Desktop\Python\Python-Features-Edureka-1.png"/>
          <p:cNvPicPr>
            <a:picLocks noGrp="1" noChangeAspect="1" noChangeArrowheads="1"/>
          </p:cNvPicPr>
          <p:nvPr>
            <p:ph idx="1"/>
          </p:nvPr>
        </p:nvPicPr>
        <p:blipFill>
          <a:blip r:embed="rId2" cstate="print"/>
          <a:srcRect/>
          <a:stretch>
            <a:fillRect/>
          </a:stretch>
        </p:blipFill>
        <p:spPr bwMode="auto">
          <a:xfrm>
            <a:off x="0" y="1219200"/>
            <a:ext cx="9144000" cy="2620674"/>
          </a:xfrm>
          <a:prstGeom prst="rect">
            <a:avLst/>
          </a:prstGeom>
          <a:noFill/>
        </p:spPr>
      </p:pic>
      <p:sp>
        <p:nvSpPr>
          <p:cNvPr id="5" name="TextBox 4"/>
          <p:cNvSpPr txBox="1"/>
          <p:nvPr/>
        </p:nvSpPr>
        <p:spPr>
          <a:xfrm>
            <a:off x="0" y="3995678"/>
            <a:ext cx="9144000" cy="2862322"/>
          </a:xfrm>
          <a:prstGeom prst="rect">
            <a:avLst/>
          </a:prstGeom>
          <a:noFill/>
        </p:spPr>
        <p:txBody>
          <a:bodyPr wrap="square" rtlCol="0">
            <a:spAutoFit/>
          </a:bodyPr>
          <a:lstStyle/>
          <a:p>
            <a:r>
              <a:rPr lang="en-US" sz="2400" dirty="0"/>
              <a:t>Python is not that complex! It is a high-level dynamic programming language  and is quite easy to learn.</a:t>
            </a:r>
          </a:p>
          <a:p>
            <a:endParaRPr lang="en-US" sz="2400" dirty="0"/>
          </a:p>
          <a:p>
            <a:r>
              <a:rPr lang="en-US" sz="2400" dirty="0"/>
              <a:t> Python code has a very ‘natural’ style to it,</a:t>
            </a:r>
          </a:p>
          <a:p>
            <a:endParaRPr lang="en-US" sz="2400" dirty="0"/>
          </a:p>
          <a:p>
            <a:r>
              <a:rPr lang="en-US" sz="2400" dirty="0"/>
              <a:t> which makes it easy to read and </a:t>
            </a:r>
            <a:r>
              <a:rPr lang="en-US" sz="2400" b="1" dirty="0"/>
              <a:t>understand</a:t>
            </a:r>
            <a:r>
              <a:rPr lang="en-US" dirty="0"/>
              <a:t>.</a:t>
            </a:r>
          </a:p>
          <a:p>
            <a:r>
              <a:rPr lang="en-US" dirty="0"/>
              <a:t> </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Advantages of Python</a:t>
            </a:r>
          </a:p>
        </p:txBody>
      </p:sp>
      <p:sp>
        <p:nvSpPr>
          <p:cNvPr id="3" name="Content Placeholder 2"/>
          <p:cNvSpPr>
            <a:spLocks noGrp="1"/>
          </p:cNvSpPr>
          <p:nvPr>
            <p:ph idx="1"/>
          </p:nvPr>
        </p:nvSpPr>
        <p:spPr>
          <a:xfrm>
            <a:off x="0" y="1143000"/>
            <a:ext cx="9144000" cy="4525963"/>
          </a:xfrm>
        </p:spPr>
        <p:txBody>
          <a:bodyPr>
            <a:normAutofit fontScale="77500" lnSpcReduction="20000"/>
          </a:bodyPr>
          <a:lstStyle/>
          <a:p>
            <a:pPr marL="0" indent="0" algn="just">
              <a:buNone/>
            </a:pPr>
            <a:r>
              <a:rPr lang="en-US" sz="2800" dirty="0"/>
              <a:t>The Python language has diversified application in the software development companies such as in gaming, web frameworks and applications, language development, prototyping, graphic design applications, etc. </a:t>
            </a:r>
          </a:p>
          <a:p>
            <a:pPr marL="0" indent="0" algn="just">
              <a:buNone/>
            </a:pPr>
            <a:endParaRPr lang="en-US" sz="2800" b="1" dirty="0"/>
          </a:p>
          <a:p>
            <a:r>
              <a:rPr lang="en-US" b="1" dirty="0"/>
              <a:t>Extensive Support Libraries</a:t>
            </a:r>
          </a:p>
          <a:p>
            <a:pPr marL="0" indent="0">
              <a:buNone/>
            </a:pPr>
            <a:r>
              <a:rPr lang="en-US" dirty="0"/>
              <a:t>It provides large standard libraries that include the areas like string operations, Internet, web service tools, operating system interfaces and protocols.</a:t>
            </a:r>
            <a:endParaRPr lang="en-US" b="1" dirty="0"/>
          </a:p>
          <a:p>
            <a:r>
              <a:rPr lang="en-US" b="1" dirty="0"/>
              <a:t>Integration Feature</a:t>
            </a:r>
          </a:p>
          <a:p>
            <a:pPr marL="0" indent="0">
              <a:buNone/>
            </a:pPr>
            <a:r>
              <a:rPr lang="en-US" dirty="0"/>
              <a:t>Python integrates the Enterprise Application Integration that makes it easy to develop Web services by invoking COM or COBRA components. It has powerful control capabilities as it calls directly through C, C++ or Java via Python.</a:t>
            </a:r>
            <a:endParaRPr lang="en-US" b="1" dirty="0"/>
          </a:p>
          <a:p>
            <a:pPr>
              <a:buNone/>
            </a:pPr>
            <a:endParaRPr lang="en-US" b="1" dirty="0"/>
          </a:p>
          <a:p>
            <a:endParaRPr lang="en-US" dirty="0"/>
          </a:p>
        </p:txBody>
      </p:sp>
      <p:pic>
        <p:nvPicPr>
          <p:cNvPr id="18435" name="Picture 3" descr="C:\Users\Mithun PC\Desktop\advantages-icon-png-3-256x200.png"/>
          <p:cNvPicPr>
            <a:picLocks noChangeAspect="1" noChangeArrowheads="1"/>
          </p:cNvPicPr>
          <p:nvPr/>
        </p:nvPicPr>
        <p:blipFill>
          <a:blip r:embed="rId2" cstate="print"/>
          <a:srcRect/>
          <a:stretch>
            <a:fillRect/>
          </a:stretch>
        </p:blipFill>
        <p:spPr bwMode="auto">
          <a:xfrm>
            <a:off x="6705600" y="5029200"/>
            <a:ext cx="2438400" cy="1905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Advantages of Python</a:t>
            </a:r>
          </a:p>
        </p:txBody>
      </p:sp>
      <p:sp>
        <p:nvSpPr>
          <p:cNvPr id="3" name="Content Placeholder 2"/>
          <p:cNvSpPr>
            <a:spLocks noGrp="1"/>
          </p:cNvSpPr>
          <p:nvPr>
            <p:ph idx="1"/>
          </p:nvPr>
        </p:nvSpPr>
        <p:spPr>
          <a:xfrm>
            <a:off x="0" y="1143000"/>
            <a:ext cx="9144000" cy="4525963"/>
          </a:xfrm>
        </p:spPr>
        <p:txBody>
          <a:bodyPr>
            <a:normAutofit fontScale="85000" lnSpcReduction="20000"/>
          </a:bodyPr>
          <a:lstStyle/>
          <a:p>
            <a:r>
              <a:rPr lang="en-US" b="1" dirty="0"/>
              <a:t>Improved Programmer’s Productivity</a:t>
            </a:r>
          </a:p>
          <a:p>
            <a:pPr marL="0" indent="0">
              <a:buNone/>
            </a:pPr>
            <a:r>
              <a:rPr lang="en-US" dirty="0"/>
              <a:t>The language has extensive support libraries and clean object-oriented designs that increase two to ten fold of programmer’s productivity while using the languages like Java, VB, Perl, C, C++ and C#.</a:t>
            </a:r>
          </a:p>
          <a:p>
            <a:pPr>
              <a:buNone/>
            </a:pPr>
            <a:endParaRPr lang="en-US" b="1" dirty="0"/>
          </a:p>
          <a:p>
            <a:r>
              <a:rPr lang="en-US" b="1" dirty="0"/>
              <a:t>Productivity</a:t>
            </a:r>
          </a:p>
          <a:p>
            <a:pPr marL="60325" indent="-60325">
              <a:buNone/>
            </a:pPr>
            <a:r>
              <a:rPr lang="en-US" dirty="0"/>
              <a:t>With its strong process integration features, unit testing framework and enhanced control capabilities contribute towards the increased speed for most applications and productivity of applications. It is a great option for building scalable multi-protocol network applications.</a:t>
            </a:r>
          </a:p>
          <a:p>
            <a:endParaRPr lang="en-US" b="1"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C:\Users\Mithun PC\Desktop\imagesL5OO1NG7.jpg"/>
          <p:cNvPicPr>
            <a:picLocks noChangeAspect="1" noChangeArrowheads="1"/>
          </p:cNvPicPr>
          <p:nvPr/>
        </p:nvPicPr>
        <p:blipFill>
          <a:blip r:embed="rId2" cstate="print"/>
          <a:srcRect/>
          <a:stretch>
            <a:fillRect/>
          </a:stretch>
        </p:blipFill>
        <p:spPr bwMode="auto">
          <a:xfrm>
            <a:off x="6991350" y="4733925"/>
            <a:ext cx="2152650" cy="2124075"/>
          </a:xfrm>
          <a:prstGeom prst="rect">
            <a:avLst/>
          </a:prstGeom>
          <a:noFill/>
        </p:spPr>
      </p:pic>
      <p:sp>
        <p:nvSpPr>
          <p:cNvPr id="2" name="Title 1"/>
          <p:cNvSpPr>
            <a:spLocks noGrp="1"/>
          </p:cNvSpPr>
          <p:nvPr>
            <p:ph type="title"/>
          </p:nvPr>
        </p:nvSpPr>
        <p:spPr>
          <a:xfrm>
            <a:off x="457200" y="0"/>
            <a:ext cx="8229600" cy="914400"/>
          </a:xfrm>
        </p:spPr>
        <p:txBody>
          <a:bodyPr/>
          <a:lstStyle/>
          <a:p>
            <a:r>
              <a:rPr lang="en-US" dirty="0"/>
              <a:t>Disadvantages of Python</a:t>
            </a:r>
          </a:p>
        </p:txBody>
      </p:sp>
      <p:sp>
        <p:nvSpPr>
          <p:cNvPr id="3" name="Content Placeholder 2"/>
          <p:cNvSpPr>
            <a:spLocks noGrp="1"/>
          </p:cNvSpPr>
          <p:nvPr>
            <p:ph idx="1"/>
          </p:nvPr>
        </p:nvSpPr>
        <p:spPr>
          <a:xfrm>
            <a:off x="0" y="914400"/>
            <a:ext cx="9144000" cy="4525963"/>
          </a:xfrm>
        </p:spPr>
        <p:txBody>
          <a:bodyPr>
            <a:normAutofit fontScale="92500" lnSpcReduction="20000"/>
          </a:bodyPr>
          <a:lstStyle/>
          <a:p>
            <a:pPr lvl="0"/>
            <a:r>
              <a:rPr lang="en-US" b="1" dirty="0"/>
              <a:t>Weak in Mobile Computing</a:t>
            </a:r>
            <a:endParaRPr lang="en-US" dirty="0"/>
          </a:p>
          <a:p>
            <a:pPr marL="0" indent="0">
              <a:buNone/>
            </a:pPr>
            <a:r>
              <a:rPr lang="en-US" dirty="0"/>
              <a:t>Python has made its presence on many desktop and server platforms, but it is seen as a weak language for mobile computing. This is the reason very few mobile applications are built in it like </a:t>
            </a:r>
            <a:r>
              <a:rPr lang="en-US" dirty="0" err="1"/>
              <a:t>Carbonnelle</a:t>
            </a:r>
            <a:r>
              <a:rPr lang="en-US" dirty="0"/>
              <a:t>.</a:t>
            </a:r>
          </a:p>
          <a:p>
            <a:pPr lvl="0"/>
            <a:r>
              <a:rPr lang="en-US" b="1" dirty="0"/>
              <a:t>Gets Slow in Speed</a:t>
            </a:r>
            <a:endParaRPr lang="en-US" dirty="0"/>
          </a:p>
          <a:p>
            <a:pPr marL="0" indent="0">
              <a:buNone/>
            </a:pPr>
            <a:r>
              <a:rPr lang="en-US" dirty="0"/>
              <a:t>Python executes with the help of an interpreter instead of the compiler, which causes it to slow down because compilation and execution help it to work normally. On the other hand, it can be seen that it is fast for many web applications too.</a:t>
            </a:r>
          </a:p>
          <a:p>
            <a:endParaRPr lang="en-US" b="1"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Disadvantages of Python</a:t>
            </a:r>
          </a:p>
        </p:txBody>
      </p:sp>
      <p:sp>
        <p:nvSpPr>
          <p:cNvPr id="3" name="Content Placeholder 2"/>
          <p:cNvSpPr>
            <a:spLocks noGrp="1"/>
          </p:cNvSpPr>
          <p:nvPr>
            <p:ph idx="1"/>
          </p:nvPr>
        </p:nvSpPr>
        <p:spPr>
          <a:xfrm>
            <a:off x="0" y="1143000"/>
            <a:ext cx="9144000" cy="4525963"/>
          </a:xfrm>
        </p:spPr>
        <p:txBody>
          <a:bodyPr>
            <a:normAutofit fontScale="92500" lnSpcReduction="10000"/>
          </a:bodyPr>
          <a:lstStyle/>
          <a:p>
            <a:pPr lvl="0"/>
            <a:r>
              <a:rPr lang="en-US" b="1" dirty="0"/>
              <a:t>Run-time Errors</a:t>
            </a:r>
            <a:endParaRPr lang="en-US" dirty="0"/>
          </a:p>
          <a:p>
            <a:pPr marL="0" indent="0">
              <a:buNone/>
            </a:pPr>
            <a:r>
              <a:rPr lang="en-US" dirty="0"/>
              <a:t>The Python language is dynamically typed so it has many design restrictions that are reported by some Python developers. It is even seen that it requires more testing time, and the errors show up when the applications are finally run.</a:t>
            </a:r>
          </a:p>
          <a:p>
            <a:pPr lvl="0"/>
            <a:r>
              <a:rPr lang="en-US" b="1" dirty="0"/>
              <a:t>Underdeveloped Database Access Layers</a:t>
            </a:r>
            <a:endParaRPr lang="en-US" dirty="0"/>
          </a:p>
          <a:p>
            <a:pPr marL="0" indent="0">
              <a:buNone/>
            </a:pPr>
            <a:r>
              <a:rPr lang="en-US" dirty="0"/>
              <a:t>As compared to the popular technologies like JDBC and ODBC, the Python’s database access layer is found to be bit underdeveloped and primitive.</a:t>
            </a:r>
            <a:endParaRPr lang="en-US" b="1"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Future Technologies Counting On Python</a:t>
            </a:r>
          </a:p>
        </p:txBody>
      </p:sp>
      <p:pic>
        <p:nvPicPr>
          <p:cNvPr id="16386" name="Picture 2" descr="C:\Users\Mithun PC\Desktop\q8gb0cj9ezs5yc7otoe4.gif"/>
          <p:cNvPicPr>
            <a:picLocks noChangeAspect="1" noChangeArrowheads="1" noCrop="1"/>
          </p:cNvPicPr>
          <p:nvPr/>
        </p:nvPicPr>
        <p:blipFill>
          <a:blip r:embed="rId2" cstate="print"/>
          <a:srcRect/>
          <a:stretch>
            <a:fillRect/>
          </a:stretch>
        </p:blipFill>
        <p:spPr bwMode="auto">
          <a:xfrm>
            <a:off x="0" y="2133600"/>
            <a:ext cx="9144000" cy="385762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9144000" cy="6324600"/>
          </a:xfrm>
        </p:spPr>
        <p:txBody>
          <a:bodyPr>
            <a:normAutofit fontScale="85000" lnSpcReduction="20000"/>
          </a:bodyPr>
          <a:lstStyle/>
          <a:p>
            <a:r>
              <a:rPr lang="en-US" sz="4000" b="1" dirty="0">
                <a:solidFill>
                  <a:srgbClr val="C00000"/>
                </a:solidFill>
              </a:rPr>
              <a:t> Artificial Intelligence (AI)</a:t>
            </a:r>
          </a:p>
          <a:p>
            <a:pPr>
              <a:buNone/>
            </a:pPr>
            <a:endParaRPr lang="en-US" sz="4000" dirty="0">
              <a:solidFill>
                <a:srgbClr val="C00000"/>
              </a:solidFill>
            </a:endParaRPr>
          </a:p>
          <a:p>
            <a:pPr marL="0" indent="0">
              <a:buNone/>
            </a:pPr>
            <a:r>
              <a:rPr lang="en-US" b="1" dirty="0">
                <a:solidFill>
                  <a:srgbClr val="C00000"/>
                </a:solidFill>
              </a:rPr>
              <a:t>Python programming language is undoubtedly dominating the other languages when future technologies like Artificial Intelligence(AI) comes into the play. </a:t>
            </a:r>
            <a:endParaRPr lang="en-US" dirty="0">
              <a:solidFill>
                <a:srgbClr val="C00000"/>
              </a:solidFill>
            </a:endParaRPr>
          </a:p>
          <a:p>
            <a:pPr marL="0" indent="0">
              <a:buNone/>
            </a:pPr>
            <a:r>
              <a:rPr lang="en-US" dirty="0"/>
              <a:t>It is only the Artificial Intelligence that has made it possible to develop speech recognition system, autonomous cars, interpreting data like images, videos etc. </a:t>
            </a:r>
          </a:p>
          <a:p>
            <a:pPr marL="0" indent="0">
              <a:buNone/>
            </a:pPr>
            <a:endParaRPr lang="en-US" dirty="0"/>
          </a:p>
          <a:p>
            <a:pPr marL="0" indent="0">
              <a:buNone/>
            </a:pPr>
            <a:r>
              <a:rPr lang="en-US" b="1" dirty="0">
                <a:solidFill>
                  <a:srgbClr val="C00000"/>
                </a:solidFill>
              </a:rPr>
              <a:t>We have shown below some of the python libraries and tools used in various Artificial Intelligence branches.</a:t>
            </a:r>
          </a:p>
          <a:p>
            <a:pPr lvl="0"/>
            <a:r>
              <a:rPr lang="en-US" b="1" dirty="0"/>
              <a:t>Machine Learning-</a:t>
            </a:r>
            <a:r>
              <a:rPr lang="en-US" dirty="0"/>
              <a:t> </a:t>
            </a:r>
            <a:r>
              <a:rPr lang="en-US" dirty="0" err="1"/>
              <a:t>PyML</a:t>
            </a:r>
            <a:r>
              <a:rPr lang="en-US" dirty="0"/>
              <a:t>, </a:t>
            </a:r>
            <a:r>
              <a:rPr lang="en-US" dirty="0" err="1"/>
              <a:t>PyBrain</a:t>
            </a:r>
            <a:r>
              <a:rPr lang="en-US" dirty="0"/>
              <a:t>, </a:t>
            </a:r>
            <a:r>
              <a:rPr lang="en-US" dirty="0" err="1"/>
              <a:t>scikit</a:t>
            </a:r>
            <a:r>
              <a:rPr lang="en-US" dirty="0"/>
              <a:t>-learn, MDP Toolkit, </a:t>
            </a:r>
            <a:r>
              <a:rPr lang="en-US" dirty="0" err="1"/>
              <a:t>GraphLab</a:t>
            </a:r>
            <a:r>
              <a:rPr lang="en-US" dirty="0"/>
              <a:t> Create, </a:t>
            </a:r>
            <a:r>
              <a:rPr lang="en-US" dirty="0" err="1"/>
              <a:t>MIPy</a:t>
            </a:r>
            <a:r>
              <a:rPr lang="en-US" dirty="0"/>
              <a:t> etc.</a:t>
            </a:r>
          </a:p>
          <a:p>
            <a:pPr lvl="0"/>
            <a:r>
              <a:rPr lang="en-US" b="1" dirty="0"/>
              <a:t>General AI-</a:t>
            </a:r>
            <a:r>
              <a:rPr lang="en-US" dirty="0"/>
              <a:t> </a:t>
            </a:r>
            <a:r>
              <a:rPr lang="en-US" dirty="0" err="1"/>
              <a:t>pyDatalog</a:t>
            </a:r>
            <a:r>
              <a:rPr lang="en-US" dirty="0"/>
              <a:t>, AIMA, </a:t>
            </a:r>
            <a:r>
              <a:rPr lang="en-US" dirty="0" err="1"/>
              <a:t>EasyAI</a:t>
            </a:r>
            <a:r>
              <a:rPr lang="en-US" dirty="0"/>
              <a:t>, </a:t>
            </a:r>
            <a:r>
              <a:rPr lang="en-US" dirty="0" err="1"/>
              <a:t>SimpleAI</a:t>
            </a:r>
            <a:r>
              <a:rPr lang="en-US" dirty="0"/>
              <a:t> etc.   </a:t>
            </a:r>
          </a:p>
          <a:p>
            <a:pPr lvl="0"/>
            <a:r>
              <a:rPr lang="en-US" b="1" dirty="0"/>
              <a:t>Neural Networks- </a:t>
            </a:r>
            <a:r>
              <a:rPr lang="en-US" dirty="0" err="1"/>
              <a:t>PyAnn</a:t>
            </a:r>
            <a:r>
              <a:rPr lang="en-US" dirty="0"/>
              <a:t>, </a:t>
            </a:r>
            <a:r>
              <a:rPr lang="en-US" dirty="0" err="1"/>
              <a:t>pyrenn</a:t>
            </a:r>
            <a:r>
              <a:rPr lang="en-US" dirty="0"/>
              <a:t>, </a:t>
            </a:r>
            <a:r>
              <a:rPr lang="en-US" dirty="0" err="1"/>
              <a:t>ffnet</a:t>
            </a:r>
            <a:r>
              <a:rPr lang="en-US" dirty="0"/>
              <a:t>, </a:t>
            </a:r>
            <a:r>
              <a:rPr lang="en-US" dirty="0" err="1"/>
              <a:t>neurolab</a:t>
            </a:r>
            <a:r>
              <a:rPr lang="en-US" dirty="0"/>
              <a:t> etc.</a:t>
            </a:r>
          </a:p>
          <a:p>
            <a:pPr lvl="0"/>
            <a:r>
              <a:rPr lang="en-US" b="1" dirty="0"/>
              <a:t>Natural Language &amp; Text Processing-</a:t>
            </a:r>
            <a:r>
              <a:rPr lang="en-US" dirty="0"/>
              <a:t> </a:t>
            </a:r>
            <a:r>
              <a:rPr lang="en-US" dirty="0" err="1"/>
              <a:t>Quepy</a:t>
            </a:r>
            <a:r>
              <a:rPr lang="en-US" dirty="0"/>
              <a:t>, NLTK, </a:t>
            </a:r>
            <a:r>
              <a:rPr lang="en-US" dirty="0" err="1"/>
              <a:t>gensim</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About Python</a:t>
            </a:r>
          </a:p>
        </p:txBody>
      </p:sp>
      <p:sp>
        <p:nvSpPr>
          <p:cNvPr id="3" name="Content Placeholder 2"/>
          <p:cNvSpPr>
            <a:spLocks noGrp="1"/>
          </p:cNvSpPr>
          <p:nvPr>
            <p:ph idx="1"/>
          </p:nvPr>
        </p:nvSpPr>
        <p:spPr>
          <a:xfrm>
            <a:off x="0" y="1219200"/>
            <a:ext cx="9144000" cy="4525963"/>
          </a:xfrm>
        </p:spPr>
        <p:txBody>
          <a:bodyPr>
            <a:normAutofit lnSpcReduction="10000"/>
          </a:bodyPr>
          <a:lstStyle/>
          <a:p>
            <a:r>
              <a:rPr lang="en-US" dirty="0"/>
              <a:t>What is the first thing that comes to your mind when you hear the word </a:t>
            </a:r>
            <a:r>
              <a:rPr lang="en-US" b="1" i="1" dirty="0"/>
              <a:t>“Python”?</a:t>
            </a:r>
            <a:r>
              <a:rPr lang="en-US" i="1" dirty="0"/>
              <a:t> Is it the violent snake or an interesting programming language? </a:t>
            </a:r>
            <a:endParaRPr lang="en-US" dirty="0"/>
          </a:p>
          <a:p>
            <a:r>
              <a:rPr lang="en-US" dirty="0">
                <a:solidFill>
                  <a:schemeClr val="bg1"/>
                </a:solidFill>
              </a:rPr>
              <a:t>Though both these terms sound </a:t>
            </a:r>
            <a:r>
              <a:rPr lang="en-US" b="1" dirty="0">
                <a:solidFill>
                  <a:schemeClr val="bg1"/>
                </a:solidFill>
              </a:rPr>
              <a:t>similar</a:t>
            </a:r>
            <a:r>
              <a:rPr lang="en-US" dirty="0">
                <a:solidFill>
                  <a:schemeClr val="bg1"/>
                </a:solidFill>
              </a:rPr>
              <a:t>, they end up having contrasting </a:t>
            </a:r>
            <a:r>
              <a:rPr lang="en-US" b="1" dirty="0">
                <a:solidFill>
                  <a:schemeClr val="bg1"/>
                </a:solidFill>
              </a:rPr>
              <a:t>effects</a:t>
            </a:r>
            <a:r>
              <a:rPr lang="en-US" dirty="0">
                <a:solidFill>
                  <a:schemeClr val="bg1"/>
                </a:solidFill>
              </a:rPr>
              <a:t>!!</a:t>
            </a:r>
          </a:p>
          <a:p>
            <a:r>
              <a:rPr lang="en-US" dirty="0">
                <a:solidFill>
                  <a:schemeClr val="bg1"/>
                </a:solidFill>
              </a:rPr>
              <a:t>While Python(snake) is the </a:t>
            </a:r>
            <a:r>
              <a:rPr lang="en-US" b="1" dirty="0">
                <a:solidFill>
                  <a:schemeClr val="bg1"/>
                </a:solidFill>
              </a:rPr>
              <a:t>dangerous</a:t>
            </a:r>
            <a:r>
              <a:rPr lang="en-US" dirty="0">
                <a:solidFill>
                  <a:schemeClr val="bg1"/>
                </a:solidFill>
              </a:rPr>
              <a:t> </a:t>
            </a:r>
            <a:r>
              <a:rPr lang="en-US" b="1" dirty="0">
                <a:solidFill>
                  <a:schemeClr val="bg1"/>
                </a:solidFill>
              </a:rPr>
              <a:t>hostile</a:t>
            </a:r>
            <a:r>
              <a:rPr lang="en-US" dirty="0">
                <a:solidFill>
                  <a:schemeClr val="bg1"/>
                </a:solidFill>
              </a:rPr>
              <a:t> creature, Python(programming language) on the other hand, is the </a:t>
            </a:r>
            <a:r>
              <a:rPr lang="en-US" b="1" dirty="0">
                <a:solidFill>
                  <a:schemeClr val="bg1"/>
                </a:solidFill>
              </a:rPr>
              <a:t>friendlier</a:t>
            </a:r>
            <a:r>
              <a:rPr lang="en-US" dirty="0">
                <a:solidFill>
                  <a:schemeClr val="bg1"/>
                </a:solidFill>
              </a:rPr>
              <a:t> one. So let us know more about the friendlier one.</a:t>
            </a:r>
          </a:p>
        </p:txBody>
      </p:sp>
      <p:pic>
        <p:nvPicPr>
          <p:cNvPr id="4" name="Picture 3" descr="C:\Users\Mithun PC\Desktop\blush.gif"/>
          <p:cNvPicPr>
            <a:picLocks noChangeAspect="1" noChangeArrowheads="1" noCrop="1"/>
          </p:cNvPicPr>
          <p:nvPr/>
        </p:nvPicPr>
        <p:blipFill>
          <a:blip r:embed="rId2" cstate="print"/>
          <a:srcRect/>
          <a:stretch>
            <a:fillRect/>
          </a:stretch>
        </p:blipFill>
        <p:spPr bwMode="auto">
          <a:xfrm>
            <a:off x="7467600" y="5181600"/>
            <a:ext cx="1676400" cy="16764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normAutofit fontScale="90000"/>
          </a:bodyPr>
          <a:lstStyle/>
          <a:p>
            <a:r>
              <a:rPr lang="en-US" dirty="0"/>
              <a:t>Future Technologies Counting On Python</a:t>
            </a:r>
            <a:br>
              <a:rPr lang="en-US" dirty="0"/>
            </a:br>
            <a:endParaRPr lang="en-US" dirty="0"/>
          </a:p>
        </p:txBody>
      </p:sp>
      <p:sp>
        <p:nvSpPr>
          <p:cNvPr id="3" name="Content Placeholder 2"/>
          <p:cNvSpPr>
            <a:spLocks noGrp="1"/>
          </p:cNvSpPr>
          <p:nvPr>
            <p:ph idx="1"/>
          </p:nvPr>
        </p:nvSpPr>
        <p:spPr>
          <a:xfrm>
            <a:off x="0" y="1371600"/>
            <a:ext cx="9144000" cy="4876800"/>
          </a:xfrm>
        </p:spPr>
        <p:txBody>
          <a:bodyPr>
            <a:normAutofit fontScale="85000" lnSpcReduction="10000"/>
          </a:bodyPr>
          <a:lstStyle/>
          <a:p>
            <a:r>
              <a:rPr lang="en-US" b="1" dirty="0">
                <a:solidFill>
                  <a:srgbClr val="C00000"/>
                </a:solidFill>
              </a:rPr>
              <a:t>Big Data</a:t>
            </a:r>
            <a:endParaRPr lang="en-US" dirty="0">
              <a:solidFill>
                <a:srgbClr val="C00000"/>
              </a:solidFill>
            </a:endParaRPr>
          </a:p>
          <a:p>
            <a:pPr marL="0" indent="0">
              <a:buNone/>
            </a:pPr>
            <a:r>
              <a:rPr lang="en-US" dirty="0"/>
              <a:t>The future scope of python programming language can also be predicted by the way it has helped big data technology to grow. Python has been successfully contributing in </a:t>
            </a:r>
            <a:r>
              <a:rPr lang="en-US" dirty="0" err="1"/>
              <a:t>analysing</a:t>
            </a:r>
            <a:r>
              <a:rPr lang="en-US" dirty="0"/>
              <a:t> the large amount of data sets across computer clusters through its high performance toolkits and libraries. </a:t>
            </a:r>
          </a:p>
          <a:p>
            <a:r>
              <a:rPr lang="en-US" b="1" dirty="0">
                <a:solidFill>
                  <a:srgbClr val="C00000"/>
                </a:solidFill>
              </a:rPr>
              <a:t> Networking</a:t>
            </a:r>
            <a:endParaRPr lang="en-US" dirty="0">
              <a:solidFill>
                <a:srgbClr val="C00000"/>
              </a:solidFill>
            </a:endParaRPr>
          </a:p>
          <a:p>
            <a:pPr marL="60325" indent="-60325">
              <a:buNone/>
            </a:pPr>
            <a:r>
              <a:rPr lang="en-US" dirty="0"/>
              <a:t>Networking is the another field in which python has a brighter scope in the future. Python programming language is used to read, write and configure routers and switches and perform other networking automation tasks in a cost effective and secure manner.</a:t>
            </a:r>
          </a:p>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4724400"/>
          </a:xfrm>
        </p:spPr>
        <p:txBody>
          <a:bodyPr>
            <a:normAutofit fontScale="90000"/>
          </a:bodyPr>
          <a:lstStyle/>
          <a:p>
            <a:pPr algn="l"/>
            <a:br>
              <a:rPr lang="en-US" sz="2700" b="1" dirty="0"/>
            </a:br>
            <a:r>
              <a:rPr lang="en-US" sz="3100" b="1" dirty="0"/>
              <a:t>Variables in Python:</a:t>
            </a:r>
            <a:br>
              <a:rPr lang="en-US" sz="4900" b="1" dirty="0"/>
            </a:br>
            <a:r>
              <a:rPr lang="en-US" sz="2700" dirty="0"/>
              <a:t>Variables are nothing but reserved memory locations to store values. This means that when you create a variable you reserve some space in memory.</a:t>
            </a:r>
            <a:br>
              <a:rPr lang="en-US" sz="2700" dirty="0"/>
            </a:br>
            <a:br>
              <a:rPr lang="en-US" sz="2700" dirty="0"/>
            </a:br>
            <a:r>
              <a:rPr lang="en-US" sz="2700" dirty="0"/>
              <a:t>In Python you don’t need to declare variables before using it, unlike other languages like Java, C etc.</a:t>
            </a:r>
            <a:br>
              <a:rPr lang="en-US" sz="2700" dirty="0"/>
            </a:br>
            <a:r>
              <a:rPr lang="en-US" sz="2700" dirty="0"/>
              <a:t>Naming Rules :</a:t>
            </a:r>
            <a:r>
              <a:rPr lang="en-US" sz="4900" dirty="0"/>
              <a:t> </a:t>
            </a:r>
            <a:br>
              <a:rPr lang="en-US" sz="4900" dirty="0"/>
            </a:br>
            <a:r>
              <a:rPr lang="en-US" sz="2700" dirty="0"/>
              <a:t>(underscore </a:t>
            </a:r>
            <a:r>
              <a:rPr lang="en-US" sz="2700" b="1" dirty="0"/>
              <a:t>or</a:t>
            </a:r>
            <a:r>
              <a:rPr lang="en-US" sz="2700" dirty="0"/>
              <a:t> letter) + (any number of letters, digits, </a:t>
            </a:r>
            <a:r>
              <a:rPr lang="en-US" sz="2700" b="1" dirty="0"/>
              <a:t>or</a:t>
            </a:r>
            <a:r>
              <a:rPr lang="en-US" sz="2700" dirty="0"/>
              <a:t> underscores) Variable names must start with an underscore or letter. </a:t>
            </a:r>
            <a:br>
              <a:rPr lang="en-US" sz="2700" dirty="0"/>
            </a:br>
            <a:r>
              <a:rPr lang="en-US" sz="2700" dirty="0"/>
              <a:t>They can be followed by any number of letters, digits, or underscores. </a:t>
            </a:r>
            <a:br>
              <a:rPr lang="en-US" sz="2700" dirty="0"/>
            </a:br>
            <a:br>
              <a:rPr lang="en-US" dirty="0"/>
            </a:br>
            <a:endParaRPr lang="en-US" dirty="0"/>
          </a:p>
        </p:txBody>
      </p:sp>
      <p:pic>
        <p:nvPicPr>
          <p:cNvPr id="1027" name="Picture 3" descr="C:\Users\Mithun PC\Desktop\Python\Images\Variables-Python-Tutorial-Edureka.png"/>
          <p:cNvPicPr>
            <a:picLocks noChangeAspect="1" noChangeArrowheads="1"/>
          </p:cNvPicPr>
          <p:nvPr/>
        </p:nvPicPr>
        <p:blipFill>
          <a:blip r:embed="rId2" cstate="print"/>
          <a:srcRect/>
          <a:stretch>
            <a:fillRect/>
          </a:stretch>
        </p:blipFill>
        <p:spPr bwMode="auto">
          <a:xfrm>
            <a:off x="228600" y="4267200"/>
            <a:ext cx="6934200" cy="2590800"/>
          </a:xfrm>
          <a:prstGeom prst="rect">
            <a:avLst/>
          </a:prstGeom>
          <a:noFill/>
        </p:spPr>
      </p:pic>
      <p:sp>
        <p:nvSpPr>
          <p:cNvPr id="7" name="TextBox 6"/>
          <p:cNvSpPr txBox="1"/>
          <p:nvPr/>
        </p:nvSpPr>
        <p:spPr>
          <a:xfrm>
            <a:off x="7543800" y="4876800"/>
            <a:ext cx="1600200" cy="1200329"/>
          </a:xfrm>
          <a:prstGeom prst="rect">
            <a:avLst/>
          </a:prstGeom>
          <a:noFill/>
        </p:spPr>
        <p:txBody>
          <a:bodyPr wrap="square" rtlCol="0">
            <a:spAutoFit/>
          </a:bodyPr>
          <a:lstStyle/>
          <a:p>
            <a:r>
              <a:rPr lang="en-US" sz="2400" b="1" dirty="0"/>
              <a:t>Sample :</a:t>
            </a:r>
          </a:p>
          <a:p>
            <a:r>
              <a:rPr lang="en-US" sz="2400" dirty="0"/>
              <a:t>S = 10 </a:t>
            </a:r>
          </a:p>
          <a:p>
            <a:r>
              <a:rPr lang="en-US" sz="2400" dirty="0"/>
              <a:t>print(S)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295400"/>
          </a:xfrm>
        </p:spPr>
        <p:txBody>
          <a:bodyPr/>
          <a:lstStyle/>
          <a:p>
            <a:pPr>
              <a:buNone/>
            </a:pPr>
            <a:r>
              <a:rPr lang="en-US" b="1" dirty="0"/>
              <a:t>Python 3.X reserved words</a:t>
            </a:r>
          </a:p>
          <a:p>
            <a:pPr>
              <a:buNone/>
            </a:pPr>
            <a:r>
              <a:rPr lang="en-US" dirty="0"/>
              <a:t>The following lists the Python 3.X reserved words.</a:t>
            </a:r>
          </a:p>
        </p:txBody>
      </p:sp>
      <p:pic>
        <p:nvPicPr>
          <p:cNvPr id="2" name="Picture 1">
            <a:extLst>
              <a:ext uri="{FF2B5EF4-FFF2-40B4-BE49-F238E27FC236}">
                <a16:creationId xmlns:a16="http://schemas.microsoft.com/office/drawing/2014/main" id="{E3BFEE33-1DD9-4A67-8E50-8D15DB27F0F6}"/>
              </a:ext>
            </a:extLst>
          </p:cNvPr>
          <p:cNvPicPr>
            <a:picLocks noChangeAspect="1"/>
          </p:cNvPicPr>
          <p:nvPr/>
        </p:nvPicPr>
        <p:blipFill>
          <a:blip r:embed="rId2"/>
          <a:stretch>
            <a:fillRect/>
          </a:stretch>
        </p:blipFill>
        <p:spPr>
          <a:xfrm>
            <a:off x="228601" y="1295401"/>
            <a:ext cx="8915400" cy="50863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D63F-CB4D-4A37-9F45-09B04239205B}"/>
              </a:ext>
            </a:extLst>
          </p:cNvPr>
          <p:cNvSpPr>
            <a:spLocks noGrp="1"/>
          </p:cNvSpPr>
          <p:nvPr>
            <p:ph type="title"/>
          </p:nvPr>
        </p:nvSpPr>
        <p:spPr/>
        <p:txBody>
          <a:bodyPr/>
          <a:lstStyle/>
          <a:p>
            <a:r>
              <a:rPr lang="en-US" dirty="0"/>
              <a:t>By Category</a:t>
            </a:r>
            <a:endParaRPr lang="en-IN" dirty="0"/>
          </a:p>
        </p:txBody>
      </p:sp>
      <p:sp>
        <p:nvSpPr>
          <p:cNvPr id="3" name="Content Placeholder 2">
            <a:extLst>
              <a:ext uri="{FF2B5EF4-FFF2-40B4-BE49-F238E27FC236}">
                <a16:creationId xmlns:a16="http://schemas.microsoft.com/office/drawing/2014/main" id="{AA443DF1-ACB8-4519-BA7D-4012901E6267}"/>
              </a:ext>
            </a:extLst>
          </p:cNvPr>
          <p:cNvSpPr>
            <a:spLocks noGrp="1"/>
          </p:cNvSpPr>
          <p:nvPr>
            <p:ph idx="1"/>
          </p:nvPr>
        </p:nvSpPr>
        <p:spPr/>
        <p:txBody>
          <a:bodyPr>
            <a:normAutofit fontScale="92500" lnSpcReduction="10000"/>
          </a:bodyPr>
          <a:lstStyle/>
          <a:p>
            <a:r>
              <a:rPr lang="en-US" dirty="0"/>
              <a:t>Value Keywords: True, False, None.</a:t>
            </a:r>
          </a:p>
          <a:p>
            <a:r>
              <a:rPr lang="en-US" dirty="0"/>
              <a:t>Operator Keywords: and, or, not, in, is.</a:t>
            </a:r>
          </a:p>
          <a:p>
            <a:r>
              <a:rPr lang="en-US" dirty="0"/>
              <a:t>Control Flow Keywords: if, </a:t>
            </a:r>
            <a:r>
              <a:rPr lang="en-US" dirty="0" err="1"/>
              <a:t>elif</a:t>
            </a:r>
            <a:r>
              <a:rPr lang="en-US" dirty="0"/>
              <a:t>, else.</a:t>
            </a:r>
          </a:p>
          <a:p>
            <a:r>
              <a:rPr lang="en-US" dirty="0"/>
              <a:t>Iteration Keywords: for, while, break, continue, else.</a:t>
            </a:r>
          </a:p>
          <a:p>
            <a:r>
              <a:rPr lang="en-US" dirty="0"/>
              <a:t>Structure Keywords: def, class, with, as, pass, lambda.</a:t>
            </a:r>
          </a:p>
          <a:p>
            <a:r>
              <a:rPr lang="en-US" dirty="0"/>
              <a:t>Returning Keywords: return, yield.</a:t>
            </a:r>
          </a:p>
          <a:p>
            <a:r>
              <a:rPr lang="en-US" dirty="0"/>
              <a:t>Import Keywords: import, from, as.</a:t>
            </a:r>
          </a:p>
          <a:p>
            <a:endParaRPr lang="en-IN" dirty="0"/>
          </a:p>
        </p:txBody>
      </p:sp>
    </p:spTree>
    <p:extLst>
      <p:ext uri="{BB962C8B-B14F-4D97-AF65-F5344CB8AC3E}">
        <p14:creationId xmlns:p14="http://schemas.microsoft.com/office/powerpoint/2010/main" val="3370275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Types in Python:</a:t>
            </a:r>
            <a:endParaRPr lang="en-US" dirty="0"/>
          </a:p>
        </p:txBody>
      </p:sp>
      <p:pic>
        <p:nvPicPr>
          <p:cNvPr id="2050" name="Picture 2" descr="C:\Users\Mithun PC\Desktop\Python\Images\Python-Data-Types-Python-Tutorial-Edureka.png"/>
          <p:cNvPicPr>
            <a:picLocks noGrp="1" noChangeAspect="1" noChangeArrowheads="1"/>
          </p:cNvPicPr>
          <p:nvPr>
            <p:ph idx="1"/>
          </p:nvPr>
        </p:nvPicPr>
        <p:blipFill>
          <a:blip r:embed="rId2" cstate="print"/>
          <a:srcRect/>
          <a:stretch>
            <a:fillRect/>
          </a:stretch>
        </p:blipFill>
        <p:spPr bwMode="auto">
          <a:xfrm>
            <a:off x="0" y="1828800"/>
            <a:ext cx="9204492" cy="307357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763000" cy="6858000"/>
          </a:xfrm>
        </p:spPr>
        <p:txBody>
          <a:bodyPr>
            <a:normAutofit fontScale="85000" lnSpcReduction="20000"/>
          </a:bodyPr>
          <a:lstStyle/>
          <a:p>
            <a:r>
              <a:rPr lang="en-US" b="1" dirty="0"/>
              <a:t>Numeric: </a:t>
            </a:r>
          </a:p>
          <a:p>
            <a:pPr marL="60325" indent="-60325">
              <a:buNone/>
            </a:pPr>
            <a:r>
              <a:rPr lang="en-US" dirty="0"/>
              <a:t>Just as expected Numeric data types store numeric values. They are immutable data types, this means that you cannot change it’s value. Python supports three different Numeric data types:</a:t>
            </a:r>
          </a:p>
          <a:p>
            <a:pPr marL="60325" indent="-60325">
              <a:buNone/>
            </a:pPr>
            <a:endParaRPr lang="en-US" dirty="0"/>
          </a:p>
          <a:p>
            <a:pPr marL="60325" indent="-60325">
              <a:buNone/>
            </a:pPr>
            <a:endParaRPr lang="en-US" dirty="0"/>
          </a:p>
          <a:p>
            <a:r>
              <a:rPr lang="en-US" b="1" dirty="0"/>
              <a:t>Integer type:</a:t>
            </a:r>
            <a:r>
              <a:rPr lang="en-US" dirty="0"/>
              <a:t> It holds all the integer values i.e. all the positive and negative whole numbers, example – 10.</a:t>
            </a:r>
          </a:p>
          <a:p>
            <a:endParaRPr lang="en-US" dirty="0"/>
          </a:p>
          <a:p>
            <a:r>
              <a:rPr lang="en-US" b="1" dirty="0"/>
              <a:t>Float type: </a:t>
            </a:r>
            <a:r>
              <a:rPr lang="en-US" dirty="0"/>
              <a:t>It holds the real numbers and are represented by decimal and sometimes even scientific notations with E or e indicating the power of 10 (2.5e2 = 2.5 x 102 = 250), example – 10.24.</a:t>
            </a:r>
          </a:p>
          <a:p>
            <a:endParaRPr lang="en-US" dirty="0"/>
          </a:p>
          <a:p>
            <a:r>
              <a:rPr lang="en-US" b="1" dirty="0"/>
              <a:t>Complex type: </a:t>
            </a:r>
            <a:r>
              <a:rPr lang="en-US" dirty="0"/>
              <a:t>These are of the form a + </a:t>
            </a:r>
            <a:r>
              <a:rPr lang="en-US" dirty="0" err="1"/>
              <a:t>bj</a:t>
            </a:r>
            <a:r>
              <a:rPr lang="en-US" dirty="0"/>
              <a:t>, where a and b are floats and J represents the square root of -1 (which is an imaginary number), example – 10+6j.</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229600" cy="6477000"/>
          </a:xfrm>
        </p:spPr>
        <p:txBody>
          <a:bodyPr>
            <a:normAutofit/>
          </a:bodyPr>
          <a:lstStyle/>
          <a:p>
            <a:r>
              <a:rPr lang="en-US" b="1" dirty="0"/>
              <a:t>List:</a:t>
            </a:r>
          </a:p>
          <a:p>
            <a:r>
              <a:rPr lang="en-US" dirty="0"/>
              <a:t>You can consider the Lists as Arrays in C, but in List you can store elements of different types, but in Array all the elements should of the same type.</a:t>
            </a:r>
          </a:p>
          <a:p>
            <a:r>
              <a:rPr lang="en-US" dirty="0"/>
              <a:t>List is the most versatile </a:t>
            </a:r>
            <a:r>
              <a:rPr lang="en-US" dirty="0" err="1"/>
              <a:t>datatype</a:t>
            </a:r>
            <a:r>
              <a:rPr lang="en-US" dirty="0"/>
              <a:t> available in Python which can be written as a list of comma-separated values (items) between square brackets. </a:t>
            </a:r>
          </a:p>
          <a:p>
            <a:r>
              <a:rPr lang="en-US" dirty="0"/>
              <a:t>Example</a:t>
            </a:r>
          </a:p>
          <a:p>
            <a:pPr>
              <a:buNone/>
            </a:pPr>
            <a:r>
              <a:rPr lang="en-US" dirty="0"/>
              <a:t>    Subjects = ['Physics', 'Chemistry', '</a:t>
            </a:r>
            <a:r>
              <a:rPr lang="en-US" dirty="0" err="1"/>
              <a:t>Maths</a:t>
            </a:r>
            <a:r>
              <a:rPr lang="en-US" dirty="0"/>
              <a:t>', 2] print(Subjects) </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457200"/>
            <a:ext cx="9115426" cy="4191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477000"/>
          </a:xfrm>
        </p:spPr>
        <p:txBody>
          <a:bodyPr>
            <a:normAutofit/>
          </a:bodyPr>
          <a:lstStyle/>
          <a:p>
            <a:pPr>
              <a:buNone/>
            </a:pPr>
            <a:r>
              <a:rPr lang="en-US" b="1" dirty="0" err="1"/>
              <a:t>Tuples</a:t>
            </a:r>
            <a:r>
              <a:rPr lang="en-US" b="1" dirty="0"/>
              <a:t>:</a:t>
            </a:r>
          </a:p>
          <a:p>
            <a:r>
              <a:rPr lang="en-US" dirty="0"/>
              <a:t>A </a:t>
            </a:r>
            <a:r>
              <a:rPr lang="en-US" dirty="0" err="1"/>
              <a:t>Tuple</a:t>
            </a:r>
            <a:r>
              <a:rPr lang="en-US" dirty="0"/>
              <a:t> is a sequence of immutable Python objects.</a:t>
            </a:r>
          </a:p>
          <a:p>
            <a:r>
              <a:rPr lang="en-US" dirty="0"/>
              <a:t> </a:t>
            </a:r>
            <a:r>
              <a:rPr lang="en-US" dirty="0" err="1"/>
              <a:t>Tuples</a:t>
            </a:r>
            <a:r>
              <a:rPr lang="en-US" dirty="0"/>
              <a:t> are sequences, just like Lists. The differences between </a:t>
            </a:r>
            <a:r>
              <a:rPr lang="en-US" dirty="0" err="1"/>
              <a:t>tuples</a:t>
            </a:r>
            <a:r>
              <a:rPr lang="en-US" dirty="0"/>
              <a:t> and lists are:</a:t>
            </a:r>
          </a:p>
          <a:p>
            <a:r>
              <a:rPr lang="en-US" dirty="0" err="1"/>
              <a:t>Tuples</a:t>
            </a:r>
            <a:r>
              <a:rPr lang="en-US" dirty="0"/>
              <a:t> cannot be changed unlike lists </a:t>
            </a:r>
          </a:p>
          <a:p>
            <a:r>
              <a:rPr lang="en-US" dirty="0" err="1"/>
              <a:t>Tuples</a:t>
            </a:r>
            <a:r>
              <a:rPr lang="en-US" dirty="0"/>
              <a:t> use parentheses, whereas lists use square brackets.</a:t>
            </a:r>
          </a:p>
          <a:p>
            <a:r>
              <a:rPr lang="en-US" dirty="0"/>
              <a:t> Consider the example below:</a:t>
            </a:r>
          </a:p>
          <a:p>
            <a:pPr>
              <a:buNone/>
            </a:pPr>
            <a:r>
              <a:rPr lang="en-US" dirty="0"/>
              <a:t>Subjects = ('Physics', 'Chemistry', '</a:t>
            </a:r>
            <a:r>
              <a:rPr lang="en-US" dirty="0" err="1"/>
              <a:t>Maths</a:t>
            </a:r>
            <a:r>
              <a:rPr lang="en-US" dirty="0"/>
              <a:t>',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4525963"/>
          </a:xfrm>
        </p:spPr>
        <p:txBody>
          <a:bodyPr>
            <a:normAutofit fontScale="77500" lnSpcReduction="20000"/>
          </a:bodyPr>
          <a:lstStyle/>
          <a:p>
            <a:pPr>
              <a:buNone/>
            </a:pPr>
            <a:r>
              <a:rPr lang="en-US" b="1" dirty="0"/>
              <a:t>Strings:</a:t>
            </a:r>
          </a:p>
          <a:p>
            <a:r>
              <a:rPr lang="en-US" dirty="0"/>
              <a:t>Strings are amongst the most popular data types in Python. </a:t>
            </a:r>
          </a:p>
          <a:p>
            <a:r>
              <a:rPr lang="en-US" dirty="0"/>
              <a:t>We can create them simply by enclosing characters in quotes. </a:t>
            </a:r>
          </a:p>
          <a:p>
            <a:r>
              <a:rPr lang="en-US" dirty="0"/>
              <a:t>Python String is immutable sequence . The immutable means that you cannot change a string in place</a:t>
            </a:r>
          </a:p>
          <a:p>
            <a:r>
              <a:rPr lang="en-US" dirty="0"/>
              <a:t>Python treats single and double quotes in exactly the same fashion.</a:t>
            </a:r>
          </a:p>
          <a:p>
            <a:r>
              <a:rPr lang="en-US" dirty="0"/>
              <a:t> Consider the example below:</a:t>
            </a:r>
          </a:p>
          <a:p>
            <a:pPr>
              <a:buNone/>
            </a:pPr>
            <a:r>
              <a:rPr lang="en-US" dirty="0"/>
              <a:t>S = "Welcome To Python!" </a:t>
            </a:r>
          </a:p>
          <a:p>
            <a:pPr>
              <a:buNone/>
            </a:pPr>
            <a:r>
              <a:rPr lang="en-US" dirty="0"/>
              <a:t>D = ‘Python!'</a:t>
            </a:r>
          </a:p>
          <a:p>
            <a:pPr>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5867400" cy="1143000"/>
          </a:xfrm>
        </p:spPr>
        <p:txBody>
          <a:bodyPr/>
          <a:lstStyle/>
          <a:p>
            <a:r>
              <a:rPr lang="en-US" dirty="0"/>
              <a:t>Author of Python</a:t>
            </a:r>
          </a:p>
        </p:txBody>
      </p:sp>
      <p:sp>
        <p:nvSpPr>
          <p:cNvPr id="39939" name="Rectangle 3"/>
          <p:cNvSpPr>
            <a:spLocks noGrp="1" noChangeArrowheads="1"/>
          </p:cNvSpPr>
          <p:nvPr>
            <p:ph type="body" idx="1"/>
          </p:nvPr>
        </p:nvSpPr>
        <p:spPr>
          <a:xfrm>
            <a:off x="0" y="2133601"/>
            <a:ext cx="9144000" cy="4267200"/>
          </a:xfrm>
        </p:spPr>
        <p:txBody>
          <a:bodyPr>
            <a:normAutofit lnSpcReduction="10000"/>
          </a:bodyPr>
          <a:lstStyle/>
          <a:p>
            <a:r>
              <a:rPr lang="en-US" sz="2800" dirty="0"/>
              <a:t>Created in 1989 by Guido van Rossum</a:t>
            </a:r>
          </a:p>
          <a:p>
            <a:pPr marL="457200" lvl="1" indent="0">
              <a:buFont typeface="Wingdings" pitchFamily="2" charset="2"/>
              <a:buChar char="Ø"/>
              <a:defRPr/>
            </a:pPr>
            <a:r>
              <a:rPr lang="en-US" sz="2400" dirty="0"/>
              <a:t>A Dutch programmer, popularly known as the author of Python programming language.</a:t>
            </a:r>
          </a:p>
          <a:p>
            <a:pPr marL="457200" lvl="1" indent="0">
              <a:buFont typeface="Wingdings" pitchFamily="2" charset="2"/>
              <a:buChar char="Ø"/>
              <a:defRPr/>
            </a:pPr>
            <a:r>
              <a:rPr lang="en-US" sz="2400" dirty="0"/>
              <a:t>Created as a scripting language for administrative tasks</a:t>
            </a:r>
          </a:p>
          <a:p>
            <a:pPr marL="457200" lvl="1" indent="0">
              <a:buFont typeface="Wingdings" pitchFamily="2" charset="2"/>
              <a:buChar char="Ø"/>
              <a:defRPr/>
            </a:pPr>
            <a:r>
              <a:rPr lang="en-US" sz="2400" dirty="0"/>
              <a:t>Based on </a:t>
            </a:r>
            <a:r>
              <a:rPr lang="en-US" sz="2400" i="1" dirty="0"/>
              <a:t>All Basic Code (ABC)</a:t>
            </a:r>
            <a:r>
              <a:rPr lang="en-US" sz="2400" dirty="0"/>
              <a:t> and </a:t>
            </a:r>
            <a:r>
              <a:rPr lang="en-US" sz="2400" i="1" dirty="0"/>
              <a:t>Modula-3</a:t>
            </a:r>
          </a:p>
          <a:p>
            <a:pPr marL="457200" lvl="1" indent="0">
              <a:buFont typeface="Wingdings" pitchFamily="2" charset="2"/>
              <a:buChar char="Ø"/>
              <a:defRPr/>
            </a:pPr>
            <a:r>
              <a:rPr lang="en-US" sz="2400" dirty="0"/>
              <a:t>He has worked for </a:t>
            </a:r>
            <a:r>
              <a:rPr lang="en-US" sz="2400" i="1" dirty="0"/>
              <a:t>Google </a:t>
            </a:r>
            <a:r>
              <a:rPr lang="en-US" sz="2400" dirty="0"/>
              <a:t>and </a:t>
            </a:r>
            <a:r>
              <a:rPr lang="en-US" sz="2400" i="1" dirty="0"/>
              <a:t>Dropbox!</a:t>
            </a:r>
            <a:endParaRPr lang="en-US" sz="2400" dirty="0"/>
          </a:p>
          <a:p>
            <a:pPr marL="457200" lvl="1" indent="0">
              <a:buNone/>
              <a:defRPr/>
            </a:pPr>
            <a:endParaRPr lang="en-US" sz="2000" dirty="0"/>
          </a:p>
          <a:p>
            <a:pPr marL="0" lvl="0" indent="0">
              <a:buFont typeface="Wingdings" pitchFamily="2" charset="2"/>
              <a:buChar char="Ø"/>
              <a:defRPr/>
            </a:pPr>
            <a:r>
              <a:rPr lang="en-US" sz="2800" dirty="0"/>
              <a:t>Released publicly in 1991</a:t>
            </a:r>
          </a:p>
          <a:p>
            <a:pPr marL="457200" lvl="1" indent="0">
              <a:buFont typeface="Wingdings" pitchFamily="2" charset="2"/>
              <a:buChar char="Ø"/>
              <a:defRPr/>
            </a:pPr>
            <a:r>
              <a:rPr lang="en-US" sz="2400" dirty="0"/>
              <a:t>Growing community of Python developers</a:t>
            </a:r>
          </a:p>
          <a:p>
            <a:pPr marL="457200" lvl="1" indent="0">
              <a:buFont typeface="Wingdings" pitchFamily="2" charset="2"/>
              <a:buChar char="Ø"/>
              <a:defRPr/>
            </a:pPr>
            <a:r>
              <a:rPr lang="en-US" sz="2400" dirty="0"/>
              <a:t>Evolved into well-supported programming language.</a:t>
            </a:r>
          </a:p>
          <a:p>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6743700" y="0"/>
            <a:ext cx="2400300" cy="242887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1676400"/>
            <a:ext cx="9144000" cy="28575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1" y="0"/>
            <a:ext cx="9144000" cy="685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9144000" cy="5943600"/>
          </a:xfrm>
        </p:spPr>
        <p:txBody>
          <a:bodyPr>
            <a:normAutofit/>
          </a:bodyPr>
          <a:lstStyle/>
          <a:p>
            <a:r>
              <a:rPr lang="en-US" dirty="0"/>
              <a:t>Now you must be thinking why </a:t>
            </a:r>
            <a:r>
              <a:rPr lang="en-US" dirty="0" err="1"/>
              <a:t>Tuples</a:t>
            </a:r>
            <a:r>
              <a:rPr lang="en-US" dirty="0"/>
              <a:t> when we have Lists?</a:t>
            </a:r>
          </a:p>
          <a:p>
            <a:r>
              <a:rPr lang="en-US" dirty="0"/>
              <a:t>So the simple answer would be, </a:t>
            </a:r>
            <a:r>
              <a:rPr lang="en-US" i="1" dirty="0" err="1"/>
              <a:t>Tuples</a:t>
            </a:r>
            <a:r>
              <a:rPr lang="en-US" i="1" dirty="0"/>
              <a:t> are faster than Lists</a:t>
            </a:r>
            <a:r>
              <a:rPr lang="en-US" dirty="0"/>
              <a:t>. If you’re defining a constant set of values which you just want to iterate, then use </a:t>
            </a:r>
            <a:r>
              <a:rPr lang="en-US" dirty="0" err="1"/>
              <a:t>Tuple</a:t>
            </a:r>
            <a:r>
              <a:rPr lang="en-US" dirty="0"/>
              <a:t> instead of a List. </a:t>
            </a:r>
          </a:p>
          <a:p>
            <a:r>
              <a:rPr lang="en-US" dirty="0"/>
              <a:t>Guys, all </a:t>
            </a:r>
            <a:r>
              <a:rPr lang="en-US" dirty="0" err="1"/>
              <a:t>Tuple</a:t>
            </a:r>
            <a:r>
              <a:rPr lang="en-US" dirty="0"/>
              <a:t> operations are similar to Lists, but you cannot update, delete or add an element to a </a:t>
            </a:r>
            <a:r>
              <a:rPr lang="en-US" dirty="0" err="1"/>
              <a:t>Tuple</a:t>
            </a:r>
            <a:r>
              <a:rPr lang="en-US" dirty="0"/>
              <a:t>. </a:t>
            </a:r>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buNone/>
            </a:pPr>
            <a:r>
              <a:rPr lang="en-US" b="1" dirty="0"/>
              <a:t>Set:</a:t>
            </a:r>
          </a:p>
          <a:p>
            <a:r>
              <a:rPr lang="en-US" dirty="0"/>
              <a:t>A Set is an unordered collection of items. Every element is unique.</a:t>
            </a:r>
          </a:p>
          <a:p>
            <a:r>
              <a:rPr lang="en-US" dirty="0"/>
              <a:t>A Set is created by placing all the items (elements) inside curly braces {}.</a:t>
            </a:r>
          </a:p>
          <a:p>
            <a:r>
              <a:rPr lang="en-US" dirty="0"/>
              <a:t>separated by comma. </a:t>
            </a:r>
          </a:p>
          <a:p>
            <a:r>
              <a:rPr lang="en-US" dirty="0"/>
              <a:t>Consider the example below:</a:t>
            </a:r>
          </a:p>
          <a:p>
            <a:pPr>
              <a:buNone/>
            </a:pPr>
            <a:r>
              <a:rPr lang="en-US" dirty="0"/>
              <a:t>     Set_1 = {1, 2, 3} </a:t>
            </a:r>
          </a:p>
          <a:p>
            <a:pPr>
              <a:buNone/>
            </a:pPr>
            <a:endParaRPr lang="en-US" dirty="0"/>
          </a:p>
          <a:p>
            <a:pPr>
              <a:buNone/>
            </a:pPr>
            <a:r>
              <a:rPr lang="en-US" dirty="0"/>
              <a:t>In Sets, every element has to be unique.</a:t>
            </a:r>
          </a:p>
          <a:p>
            <a:pPr>
              <a:buNone/>
            </a:pPr>
            <a:r>
              <a:rPr lang="en-US" dirty="0"/>
              <a:t> Try printing the below code:</a:t>
            </a:r>
          </a:p>
          <a:p>
            <a:pPr>
              <a:buNone/>
            </a:pPr>
            <a:r>
              <a:rPr lang="da-DK" dirty="0"/>
              <a:t>     Set_2 = {1, 2, 3, 3} </a:t>
            </a:r>
          </a:p>
          <a:p>
            <a:pPr>
              <a:buNone/>
            </a:pPr>
            <a:r>
              <a:rPr lang="en-US" dirty="0"/>
              <a:t>Here 3 is repeated twice, but it will print it only once.</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Let’s look at some Set operations:</a:t>
            </a:r>
          </a:p>
        </p:txBody>
      </p:sp>
      <p:sp>
        <p:nvSpPr>
          <p:cNvPr id="3" name="Content Placeholder 2"/>
          <p:cNvSpPr>
            <a:spLocks noGrp="1"/>
          </p:cNvSpPr>
          <p:nvPr>
            <p:ph idx="1"/>
          </p:nvPr>
        </p:nvSpPr>
        <p:spPr>
          <a:xfrm>
            <a:off x="228600" y="1066800"/>
            <a:ext cx="8229600" cy="1676400"/>
          </a:xfrm>
        </p:spPr>
        <p:txBody>
          <a:bodyPr/>
          <a:lstStyle/>
          <a:p>
            <a:pPr>
              <a:buNone/>
            </a:pPr>
            <a:r>
              <a:rPr lang="en-US" sz="2800" b="1" dirty="0"/>
              <a:t>Union:</a:t>
            </a:r>
          </a:p>
          <a:p>
            <a:r>
              <a:rPr lang="en-US" sz="2800" dirty="0"/>
              <a:t>Union of A and B is a set of all the elements from both sets. Union is performed using | operator</a:t>
            </a:r>
          </a:p>
          <a:p>
            <a:pPr>
              <a:buNone/>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2209800"/>
          </a:xfrm>
        </p:spPr>
        <p:txBody>
          <a:bodyPr/>
          <a:lstStyle/>
          <a:p>
            <a:r>
              <a:rPr lang="en-US" b="1" dirty="0"/>
              <a:t>Intersection:</a:t>
            </a:r>
            <a:br>
              <a:rPr lang="en-US" b="1" dirty="0"/>
            </a:br>
            <a:r>
              <a:rPr lang="en-US" dirty="0"/>
              <a:t>Intersection of A and B is a set of elements that are common in both sets. Intersection is performed using &amp; operator</a:t>
            </a:r>
          </a:p>
        </p:txBody>
      </p:sp>
      <p:pic>
        <p:nvPicPr>
          <p:cNvPr id="5122" name="Picture 2"/>
          <p:cNvPicPr>
            <a:picLocks noChangeAspect="1" noChangeArrowheads="1"/>
          </p:cNvPicPr>
          <p:nvPr/>
        </p:nvPicPr>
        <p:blipFill>
          <a:blip r:embed="rId2" cstate="print"/>
          <a:srcRect/>
          <a:stretch>
            <a:fillRect/>
          </a:stretch>
        </p:blipFill>
        <p:spPr bwMode="auto">
          <a:xfrm>
            <a:off x="762000" y="2590800"/>
            <a:ext cx="7299116" cy="35814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904999"/>
          </a:xfrm>
        </p:spPr>
        <p:txBody>
          <a:bodyPr>
            <a:normAutofit lnSpcReduction="10000"/>
          </a:bodyPr>
          <a:lstStyle/>
          <a:p>
            <a:pPr>
              <a:buNone/>
            </a:pPr>
            <a:r>
              <a:rPr lang="en-US" b="1" dirty="0"/>
              <a:t>Difference:</a:t>
            </a:r>
          </a:p>
          <a:p>
            <a:r>
              <a:rPr lang="en-US" sz="2800" dirty="0"/>
              <a:t>Difference of A and B (A – B) is a set of elements that are only in A but not in B. Similarly, B – A is a set of element in B but not in A.</a:t>
            </a:r>
            <a:endParaRPr lang="en-US" sz="2800" b="1" dirty="0"/>
          </a:p>
          <a:p>
            <a:pPr>
              <a:buNone/>
            </a:pP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143000" y="2133600"/>
            <a:ext cx="6419850" cy="3810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057400"/>
          </a:xfrm>
        </p:spPr>
        <p:txBody>
          <a:bodyPr/>
          <a:lstStyle/>
          <a:p>
            <a:pPr>
              <a:buNone/>
            </a:pPr>
            <a:r>
              <a:rPr lang="en-US" b="1" dirty="0"/>
              <a:t>Symmetric Difference: </a:t>
            </a:r>
          </a:p>
          <a:p>
            <a:pPr marL="60325" indent="-60325">
              <a:buNone/>
            </a:pPr>
            <a:r>
              <a:rPr lang="en-US" sz="2800" dirty="0"/>
              <a:t>Symmetric Difference of A and B is a set of elements in both A and B except those that are common in both. Symmetric difference is performed using ^ operator. </a:t>
            </a:r>
          </a:p>
        </p:txBody>
      </p:sp>
      <p:pic>
        <p:nvPicPr>
          <p:cNvPr id="7170" name="Picture 2"/>
          <p:cNvPicPr>
            <a:picLocks noChangeAspect="1" noChangeArrowheads="1"/>
          </p:cNvPicPr>
          <p:nvPr/>
        </p:nvPicPr>
        <p:blipFill>
          <a:blip r:embed="rId2" cstate="print"/>
          <a:srcRect/>
          <a:stretch>
            <a:fillRect/>
          </a:stretch>
        </p:blipFill>
        <p:spPr bwMode="auto">
          <a:xfrm>
            <a:off x="1524000" y="2209800"/>
            <a:ext cx="6096000" cy="409625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3124200"/>
          </a:xfrm>
        </p:spPr>
        <p:txBody>
          <a:bodyPr>
            <a:normAutofit/>
          </a:bodyPr>
          <a:lstStyle/>
          <a:p>
            <a:r>
              <a:rPr lang="en-US" b="1" dirty="0"/>
              <a:t>Dictionary:</a:t>
            </a:r>
          </a:p>
          <a:p>
            <a:pPr marL="0" indent="0">
              <a:buNone/>
            </a:pPr>
            <a:r>
              <a:rPr lang="en-US" sz="2800" dirty="0"/>
              <a:t>Dictionaries contains these ‘Key Value’ pairs enclosed within curly braces and Keys and values are separated with ‘:’. </a:t>
            </a:r>
          </a:p>
          <a:p>
            <a:pPr marL="0" indent="0">
              <a:buNone/>
            </a:pPr>
            <a:endParaRPr lang="en-US" sz="2800" dirty="0"/>
          </a:p>
          <a:p>
            <a:r>
              <a:rPr lang="en-US" sz="2800" dirty="0"/>
              <a:t>Consider the below example:</a:t>
            </a:r>
          </a:p>
          <a:p>
            <a:pPr>
              <a:buNone/>
            </a:pPr>
            <a:r>
              <a:rPr lang="en-US" sz="2800" dirty="0" err="1"/>
              <a:t>Dict</a:t>
            </a:r>
            <a:r>
              <a:rPr lang="en-US" sz="2800" dirty="0"/>
              <a:t> = {'Name' : '</a:t>
            </a:r>
            <a:r>
              <a:rPr lang="en-US" sz="2800" dirty="0" err="1"/>
              <a:t>Saurabh</a:t>
            </a:r>
            <a:r>
              <a:rPr lang="en-US" sz="2800" dirty="0"/>
              <a:t>', 'Age' : 23}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981200"/>
          </a:xfrm>
        </p:spPr>
        <p:txBody>
          <a:bodyPr/>
          <a:lstStyle/>
          <a:p>
            <a:pPr>
              <a:buNone/>
            </a:pPr>
            <a:r>
              <a:rPr lang="en-US" b="1" u="sng" dirty="0" err="1"/>
              <a:t>Tuples</a:t>
            </a:r>
            <a:endParaRPr lang="en-US" b="1" u="sng" dirty="0"/>
          </a:p>
          <a:p>
            <a:r>
              <a:rPr lang="en-US" sz="2400" dirty="0" err="1"/>
              <a:t>Tuples</a:t>
            </a:r>
            <a:r>
              <a:rPr lang="en-US" sz="2400" dirty="0"/>
              <a:t> construct groups of objects. </a:t>
            </a:r>
          </a:p>
          <a:p>
            <a:r>
              <a:rPr lang="en-US" sz="2400" dirty="0"/>
              <a:t>They work exactly like lists, except that </a:t>
            </a:r>
            <a:r>
              <a:rPr lang="en-US" sz="2400" dirty="0" err="1"/>
              <a:t>tuples</a:t>
            </a:r>
            <a:r>
              <a:rPr lang="en-US" sz="2400" dirty="0"/>
              <a:t> are immutable. </a:t>
            </a:r>
          </a:p>
          <a:p>
            <a:r>
              <a:rPr lang="en-US" sz="2400" dirty="0" err="1"/>
              <a:t>Tuples</a:t>
            </a:r>
            <a:r>
              <a:rPr lang="en-US" sz="2400" dirty="0"/>
              <a:t> are usually written as a series of items in parentheses.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lstStyle/>
          <a:p>
            <a:r>
              <a:rPr lang="en-US" dirty="0"/>
              <a:t>Python Name Origin</a:t>
            </a:r>
          </a:p>
        </p:txBody>
      </p:sp>
      <p:sp>
        <p:nvSpPr>
          <p:cNvPr id="3" name="Content Placeholder 2"/>
          <p:cNvSpPr>
            <a:spLocks noGrp="1"/>
          </p:cNvSpPr>
          <p:nvPr>
            <p:ph idx="1"/>
          </p:nvPr>
        </p:nvSpPr>
        <p:spPr>
          <a:xfrm>
            <a:off x="0" y="3048000"/>
            <a:ext cx="9144000" cy="4221163"/>
          </a:xfrm>
        </p:spPr>
        <p:txBody>
          <a:bodyPr/>
          <a:lstStyle/>
          <a:p>
            <a:pPr algn="just"/>
            <a:r>
              <a:rPr lang="en-US" dirty="0"/>
              <a:t>There’s an interesting story about it. While implementing Python, </a:t>
            </a:r>
            <a:r>
              <a:rPr lang="en-US" i="1" dirty="0"/>
              <a:t>Van Rossum</a:t>
            </a:r>
            <a:r>
              <a:rPr lang="en-US" dirty="0"/>
              <a:t> was also reading the published scripts from </a:t>
            </a:r>
            <a:r>
              <a:rPr lang="en-US" b="1" dirty="0"/>
              <a:t>“</a:t>
            </a:r>
            <a:r>
              <a:rPr lang="en-US" b="1" i="1" dirty="0"/>
              <a:t>Monty Python’s Flying Circus</a:t>
            </a:r>
            <a:r>
              <a:rPr lang="en-US" b="1" dirty="0"/>
              <a:t>”</a:t>
            </a:r>
            <a:r>
              <a:rPr lang="en-US" dirty="0"/>
              <a:t>, a </a:t>
            </a:r>
            <a:r>
              <a:rPr lang="en-US" i="1" dirty="0"/>
              <a:t>BBC</a:t>
            </a:r>
            <a:r>
              <a:rPr lang="en-US" dirty="0"/>
              <a:t> </a:t>
            </a:r>
            <a:r>
              <a:rPr lang="en-US" i="1" dirty="0"/>
              <a:t>comedy series</a:t>
            </a:r>
            <a:r>
              <a:rPr lang="en-US" dirty="0"/>
              <a:t> from the 1970s. Since he wanted a short, unique and slightly mysterious name for his invention, he got inspired by the series and named it </a:t>
            </a:r>
            <a:r>
              <a:rPr lang="en-US" b="1" dirty="0"/>
              <a:t>Python</a:t>
            </a:r>
            <a:r>
              <a:rPr lang="en-US" dirty="0"/>
              <a:t>!</a:t>
            </a:r>
          </a:p>
        </p:txBody>
      </p:sp>
      <p:pic>
        <p:nvPicPr>
          <p:cNvPr id="1026" name="Picture 2" descr="C:\Users\Mithun PC\Desktop\Python\monty-pythons-flying-circus-1.jpg"/>
          <p:cNvPicPr>
            <a:picLocks noChangeAspect="1" noChangeArrowheads="1"/>
          </p:cNvPicPr>
          <p:nvPr/>
        </p:nvPicPr>
        <p:blipFill>
          <a:blip r:embed="rId2" cstate="print"/>
          <a:srcRect/>
          <a:stretch>
            <a:fillRect/>
          </a:stretch>
        </p:blipFill>
        <p:spPr bwMode="auto">
          <a:xfrm>
            <a:off x="0" y="685800"/>
            <a:ext cx="9144000" cy="23622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2286000"/>
          </a:xfrm>
        </p:spPr>
        <p:txBody>
          <a:bodyPr>
            <a:normAutofit fontScale="92500" lnSpcReduction="10000"/>
          </a:bodyPr>
          <a:lstStyle/>
          <a:p>
            <a:pPr>
              <a:buNone/>
            </a:pPr>
            <a:r>
              <a:rPr lang="en-US" b="1" dirty="0"/>
              <a:t>Operators in Python:</a:t>
            </a:r>
          </a:p>
          <a:p>
            <a:r>
              <a:rPr lang="en-US" sz="2400" dirty="0"/>
              <a:t>Operators are the constructs which can manipulate the values of the operands.</a:t>
            </a:r>
          </a:p>
          <a:p>
            <a:r>
              <a:rPr lang="en-US" sz="2400" dirty="0"/>
              <a:t> Consider the expression 2 + 3 = 5, here 2 and 3 are operands and + is called operator.</a:t>
            </a:r>
          </a:p>
          <a:p>
            <a:r>
              <a:rPr lang="en-US" sz="2400" dirty="0"/>
              <a:t>Python supports the following types of Operators:</a:t>
            </a:r>
          </a:p>
          <a:p>
            <a:pPr>
              <a:buNone/>
            </a:pP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0" y="2362199"/>
            <a:ext cx="9008417" cy="385315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685800"/>
          </a:xfrm>
        </p:spPr>
        <p:txBody>
          <a:bodyPr/>
          <a:lstStyle/>
          <a:p>
            <a:pPr>
              <a:buNone/>
            </a:pPr>
            <a:r>
              <a:rPr lang="en-US" b="1" dirty="0"/>
              <a:t>Arithmetic Operators:</a:t>
            </a:r>
            <a:endParaRPr lang="en-US" dirty="0"/>
          </a:p>
        </p:txBody>
      </p:sp>
      <p:pic>
        <p:nvPicPr>
          <p:cNvPr id="9219" name="Picture 3"/>
          <p:cNvPicPr>
            <a:picLocks noChangeAspect="1" noChangeArrowheads="1"/>
          </p:cNvPicPr>
          <p:nvPr/>
        </p:nvPicPr>
        <p:blipFill>
          <a:blip r:embed="rId2" cstate="print"/>
          <a:srcRect/>
          <a:stretch>
            <a:fillRect/>
          </a:stretch>
        </p:blipFill>
        <p:spPr bwMode="auto">
          <a:xfrm>
            <a:off x="0" y="1447800"/>
            <a:ext cx="4277591" cy="4343400"/>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4038600" y="1447800"/>
            <a:ext cx="3962400" cy="4344684"/>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752600"/>
          </a:xfrm>
        </p:spPr>
        <p:txBody>
          <a:bodyPr>
            <a:normAutofit fontScale="92500" lnSpcReduction="20000"/>
          </a:bodyPr>
          <a:lstStyle/>
          <a:p>
            <a:pPr>
              <a:buNone/>
            </a:pPr>
            <a:r>
              <a:rPr lang="en-US" b="1" dirty="0"/>
              <a:t>Comparison Operators:</a:t>
            </a:r>
          </a:p>
          <a:p>
            <a:r>
              <a:rPr lang="en-US" dirty="0"/>
              <a:t>These Operators compare the values on either sides of them and decide the relation among them.</a:t>
            </a:r>
          </a:p>
          <a:p>
            <a:r>
              <a:rPr lang="en-US" dirty="0"/>
              <a:t>Assume A = 10 and B = 20.</a:t>
            </a:r>
          </a:p>
          <a:p>
            <a:pPr>
              <a:buNone/>
            </a:pP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0" y="1905000"/>
            <a:ext cx="9144000" cy="406526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752600"/>
          </a:xfrm>
        </p:spPr>
        <p:txBody>
          <a:bodyPr/>
          <a:lstStyle/>
          <a:p>
            <a:pPr>
              <a:buNone/>
            </a:pPr>
            <a:r>
              <a:rPr lang="en-US" b="1" dirty="0"/>
              <a:t>Assignment Operators:</a:t>
            </a:r>
          </a:p>
          <a:p>
            <a:r>
              <a:rPr lang="en-US" dirty="0"/>
              <a:t>An </a:t>
            </a:r>
            <a:r>
              <a:rPr lang="en-US" i="1" dirty="0"/>
              <a:t>Assignment Operator</a:t>
            </a:r>
            <a:r>
              <a:rPr lang="en-US" dirty="0"/>
              <a:t> is the </a:t>
            </a:r>
            <a:r>
              <a:rPr lang="en-US" i="1" dirty="0"/>
              <a:t>operator</a:t>
            </a:r>
            <a:r>
              <a:rPr lang="en-US" dirty="0"/>
              <a:t> used to </a:t>
            </a:r>
            <a:r>
              <a:rPr lang="en-US" i="1" dirty="0"/>
              <a:t>assign</a:t>
            </a:r>
            <a:r>
              <a:rPr lang="en-US" dirty="0"/>
              <a:t> a new value to a variable.</a:t>
            </a:r>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2819400" y="1600200"/>
            <a:ext cx="2514600" cy="5244264"/>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286000"/>
          </a:xfrm>
        </p:spPr>
        <p:txBody>
          <a:bodyPr/>
          <a:lstStyle/>
          <a:p>
            <a:pPr>
              <a:buNone/>
            </a:pPr>
            <a:r>
              <a:rPr lang="en-US" b="1" dirty="0"/>
              <a:t>Bitwise Operators:</a:t>
            </a:r>
          </a:p>
          <a:p>
            <a:r>
              <a:rPr lang="en-US" sz="2400" dirty="0"/>
              <a:t>These operations directly manipulate </a:t>
            </a:r>
            <a:r>
              <a:rPr lang="en-US" sz="2400" b="1" dirty="0"/>
              <a:t>bits</a:t>
            </a:r>
            <a:r>
              <a:rPr lang="en-US" sz="2400" dirty="0"/>
              <a:t>. In all computers, numbers are represented with bits, a series of zeros and ones.</a:t>
            </a:r>
          </a:p>
          <a:p>
            <a:r>
              <a:rPr lang="en-US" sz="2400" dirty="0"/>
              <a:t> In fact, pretty much everything in a computer is represented by bits. </a:t>
            </a:r>
          </a:p>
          <a:p>
            <a:r>
              <a:rPr lang="en-US" sz="2400" dirty="0"/>
              <a:t>Consider the example shown below:</a:t>
            </a:r>
          </a:p>
          <a:p>
            <a:pPr>
              <a:buNone/>
            </a:pP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219200" y="2438400"/>
            <a:ext cx="6883255" cy="39624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533400"/>
          </a:xfrm>
        </p:spPr>
        <p:txBody>
          <a:bodyPr>
            <a:normAutofit/>
          </a:bodyPr>
          <a:lstStyle/>
          <a:p>
            <a:pPr marL="0" indent="0" algn="ctr">
              <a:buNone/>
            </a:pPr>
            <a:r>
              <a:rPr lang="en-US" sz="2800" dirty="0"/>
              <a:t>Following are the Bitwise Operators supported by Python:</a:t>
            </a:r>
          </a:p>
        </p:txBody>
      </p:sp>
      <p:pic>
        <p:nvPicPr>
          <p:cNvPr id="13314" name="Picture 2"/>
          <p:cNvPicPr>
            <a:picLocks noChangeAspect="1" noChangeArrowheads="1"/>
          </p:cNvPicPr>
          <p:nvPr/>
        </p:nvPicPr>
        <p:blipFill>
          <a:blip r:embed="rId2" cstate="print"/>
          <a:srcRect/>
          <a:stretch>
            <a:fillRect/>
          </a:stretch>
        </p:blipFill>
        <p:spPr bwMode="auto">
          <a:xfrm>
            <a:off x="1600200" y="637032"/>
            <a:ext cx="6112305" cy="622096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229600" cy="1981199"/>
          </a:xfrm>
        </p:spPr>
        <p:txBody>
          <a:bodyPr>
            <a:normAutofit fontScale="85000" lnSpcReduction="10000"/>
          </a:bodyPr>
          <a:lstStyle/>
          <a:p>
            <a:pPr>
              <a:buNone/>
            </a:pPr>
            <a:r>
              <a:rPr lang="en-US" b="1" dirty="0"/>
              <a:t>Logical Operators:</a:t>
            </a:r>
          </a:p>
          <a:p>
            <a:r>
              <a:rPr lang="en-US" dirty="0"/>
              <a:t>True if both the operands are true</a:t>
            </a:r>
          </a:p>
          <a:p>
            <a:r>
              <a:rPr lang="en-US" dirty="0"/>
              <a:t>True if either of the operands are true</a:t>
            </a:r>
          </a:p>
          <a:p>
            <a:r>
              <a:rPr lang="en-US" dirty="0"/>
              <a:t>True if operand is false (complements the operand)</a:t>
            </a:r>
          </a:p>
        </p:txBody>
      </p:sp>
      <p:pic>
        <p:nvPicPr>
          <p:cNvPr id="14338" name="Picture 2"/>
          <p:cNvPicPr>
            <a:picLocks noChangeAspect="1" noChangeArrowheads="1"/>
          </p:cNvPicPr>
          <p:nvPr/>
        </p:nvPicPr>
        <p:blipFill>
          <a:blip r:embed="rId2" cstate="print"/>
          <a:srcRect/>
          <a:stretch>
            <a:fillRect/>
          </a:stretch>
        </p:blipFill>
        <p:spPr bwMode="auto">
          <a:xfrm>
            <a:off x="1066800" y="3276600"/>
            <a:ext cx="6410325" cy="20669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590800"/>
          </a:xfrm>
        </p:spPr>
        <p:txBody>
          <a:bodyPr/>
          <a:lstStyle/>
          <a:p>
            <a:pPr>
              <a:buNone/>
            </a:pPr>
            <a:r>
              <a:rPr lang="en-US" b="1" dirty="0"/>
              <a:t>Membership Operators:</a:t>
            </a:r>
          </a:p>
          <a:p>
            <a:r>
              <a:rPr lang="en-US" sz="2800" dirty="0"/>
              <a:t>These Operators are used to test whether a value or a variable is found in a sequence (Lists, </a:t>
            </a:r>
            <a:r>
              <a:rPr lang="en-US" sz="2800" dirty="0" err="1"/>
              <a:t>Tuples</a:t>
            </a:r>
            <a:r>
              <a:rPr lang="en-US" sz="2800" dirty="0"/>
              <a:t>, Sets, Strings, Dictionaries) or not. </a:t>
            </a:r>
          </a:p>
          <a:p>
            <a:r>
              <a:rPr lang="en-US" sz="2800" dirty="0"/>
              <a:t>The following are the Membership Operators:</a:t>
            </a:r>
          </a:p>
          <a:p>
            <a:pPr>
              <a:buNone/>
            </a:pPr>
            <a:endParaRPr lang="en-US" dirty="0"/>
          </a:p>
        </p:txBody>
      </p:sp>
      <p:pic>
        <p:nvPicPr>
          <p:cNvPr id="15363" name="Picture 3"/>
          <p:cNvPicPr>
            <a:picLocks noChangeAspect="1" noChangeArrowheads="1"/>
          </p:cNvPicPr>
          <p:nvPr/>
        </p:nvPicPr>
        <p:blipFill>
          <a:blip r:embed="rId2" cstate="print"/>
          <a:srcRect/>
          <a:stretch>
            <a:fillRect/>
          </a:stretch>
        </p:blipFill>
        <p:spPr bwMode="auto">
          <a:xfrm>
            <a:off x="0" y="3048000"/>
            <a:ext cx="9144000" cy="16002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514600"/>
          </a:xfrm>
        </p:spPr>
        <p:txBody>
          <a:bodyPr/>
          <a:lstStyle/>
          <a:p>
            <a:pPr>
              <a:buNone/>
            </a:pPr>
            <a:r>
              <a:rPr lang="en-US" b="1" dirty="0"/>
              <a:t>Identity Operators:</a:t>
            </a:r>
          </a:p>
          <a:p>
            <a:r>
              <a:rPr lang="en-US" sz="2400" dirty="0"/>
              <a:t>These Operators are used to check if two values (or variables) are located on the same part of the memory. Two variables that are equal does not imply that they are identical.</a:t>
            </a:r>
          </a:p>
          <a:p>
            <a:r>
              <a:rPr lang="en-US" sz="2400" dirty="0"/>
              <a:t>Following are the Identity Operators in Python:</a:t>
            </a:r>
          </a:p>
          <a:p>
            <a:pPr>
              <a:buNone/>
            </a:pPr>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0" y="3200400"/>
            <a:ext cx="9143999" cy="1371599"/>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Mithun PC\Desktop\Python\Images\Python+Operators+Precedence.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Some Real World Applications</a:t>
            </a:r>
          </a:p>
        </p:txBody>
      </p:sp>
      <p:pic>
        <p:nvPicPr>
          <p:cNvPr id="2050" name="Picture 2" descr="C:\Users\Mithun PC\Desktop\Python\NETFLIX-1.gif"/>
          <p:cNvPicPr>
            <a:picLocks noGrp="1" noChangeAspect="1" noChangeArrowheads="1" noCrop="1"/>
          </p:cNvPicPr>
          <p:nvPr>
            <p:ph idx="1"/>
          </p:nvPr>
        </p:nvPicPr>
        <p:blipFill>
          <a:blip r:embed="rId2" cstate="print"/>
          <a:srcRect/>
          <a:stretch>
            <a:fillRect/>
          </a:stretch>
        </p:blipFill>
        <p:spPr bwMode="auto">
          <a:xfrm>
            <a:off x="0" y="1752600"/>
            <a:ext cx="9144000" cy="4062812"/>
          </a:xfrm>
          <a:prstGeom prst="rect">
            <a:avLst/>
          </a:prstGeom>
          <a:noFill/>
        </p:spPr>
      </p:pic>
      <p:sp>
        <p:nvSpPr>
          <p:cNvPr id="5" name="TextBox 4"/>
          <p:cNvSpPr txBox="1"/>
          <p:nvPr/>
        </p:nvSpPr>
        <p:spPr>
          <a:xfrm>
            <a:off x="381000" y="6172200"/>
            <a:ext cx="8305800" cy="369332"/>
          </a:xfrm>
          <a:prstGeom prst="rect">
            <a:avLst/>
          </a:prstGeom>
          <a:noFill/>
        </p:spPr>
        <p:txBody>
          <a:bodyPr wrap="square" rtlCol="0">
            <a:spAutoFit/>
          </a:bodyPr>
          <a:lstStyle/>
          <a:p>
            <a:pPr algn="ctr"/>
            <a:r>
              <a:rPr lang="en-US" b="1" dirty="0"/>
              <a:t>Over 75% of what you watch is recommended by Netflix.</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981200"/>
          </a:xfrm>
        </p:spPr>
        <p:txBody>
          <a:bodyPr/>
          <a:lstStyle/>
          <a:p>
            <a:pPr>
              <a:buNone/>
            </a:pPr>
            <a:r>
              <a:rPr lang="en-US" b="1" dirty="0"/>
              <a:t>Conditional Statements:</a:t>
            </a:r>
          </a:p>
          <a:p>
            <a:r>
              <a:rPr lang="en-US" sz="2800" dirty="0"/>
              <a:t>Conditional statements are used to execute a statement or a group of statements when some condition is true. There are namely three conditional statements – If , Else, </a:t>
            </a:r>
            <a:r>
              <a:rPr lang="en-US" sz="2800" dirty="0" err="1"/>
              <a:t>Elif</a:t>
            </a:r>
            <a:r>
              <a:rPr lang="en-US" sz="2800" dirty="0"/>
              <a:t>.</a:t>
            </a:r>
          </a:p>
          <a:p>
            <a:pPr>
              <a:buNone/>
            </a:pPr>
            <a:endParaRPr lang="en-US" dirty="0"/>
          </a:p>
        </p:txBody>
      </p:sp>
      <p:pic>
        <p:nvPicPr>
          <p:cNvPr id="17410" name="Picture 2" descr="C:\Users\Mithun PC\Desktop\Python\Images\if.PNG"/>
          <p:cNvPicPr>
            <a:picLocks noChangeAspect="1" noChangeArrowheads="1"/>
          </p:cNvPicPr>
          <p:nvPr/>
        </p:nvPicPr>
        <p:blipFill>
          <a:blip r:embed="rId2" cstate="print"/>
          <a:srcRect/>
          <a:stretch>
            <a:fillRect/>
          </a:stretch>
        </p:blipFill>
        <p:spPr bwMode="auto">
          <a:xfrm>
            <a:off x="786974" y="1905000"/>
            <a:ext cx="7713916" cy="49530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438400"/>
          </a:xfrm>
        </p:spPr>
        <p:txBody>
          <a:bodyPr>
            <a:normAutofit/>
          </a:bodyPr>
          <a:lstStyle/>
          <a:p>
            <a:pPr>
              <a:buNone/>
            </a:pPr>
            <a:r>
              <a:rPr lang="en-US" sz="2000" b="1" dirty="0"/>
              <a:t>Loops:</a:t>
            </a:r>
          </a:p>
          <a:p>
            <a:r>
              <a:rPr lang="en-US" sz="2000" dirty="0"/>
              <a:t>In general, statements are executed sequentially. The first statement in a function is executed first, followed by the second, and so on</a:t>
            </a:r>
          </a:p>
          <a:p>
            <a:r>
              <a:rPr lang="en-US" sz="2000" dirty="0"/>
              <a:t>There may be a situation when you need to execute a block of code several number of times</a:t>
            </a:r>
          </a:p>
          <a:p>
            <a:r>
              <a:rPr lang="en-US" sz="2000" dirty="0"/>
              <a:t>A loop statement allows us to execute a statement or group of statements multiple times. The following diagram illustrates a loop statement:</a:t>
            </a:r>
          </a:p>
          <a:p>
            <a:pPr>
              <a:buNone/>
            </a:pPr>
            <a:endParaRPr lang="en-US" dirty="0"/>
          </a:p>
        </p:txBody>
      </p:sp>
      <p:pic>
        <p:nvPicPr>
          <p:cNvPr id="18434" name="Picture 2" descr="C:\Users\Mithun PC\Desktop\Python\Images\for.PNG"/>
          <p:cNvPicPr>
            <a:picLocks noChangeAspect="1" noChangeArrowheads="1"/>
          </p:cNvPicPr>
          <p:nvPr/>
        </p:nvPicPr>
        <p:blipFill>
          <a:blip r:embed="rId2" cstate="print"/>
          <a:srcRect/>
          <a:stretch>
            <a:fillRect/>
          </a:stretch>
        </p:blipFill>
        <p:spPr bwMode="auto">
          <a:xfrm>
            <a:off x="1143000" y="2514600"/>
            <a:ext cx="7448979" cy="41148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0000" lnSpcReduction="20000"/>
          </a:bodyPr>
          <a:lstStyle/>
          <a:p>
            <a:pPr>
              <a:buNone/>
            </a:pPr>
            <a:r>
              <a:rPr lang="en-US" b="1" dirty="0"/>
              <a:t>Loops in Python:</a:t>
            </a:r>
          </a:p>
          <a:p>
            <a:pPr>
              <a:buNone/>
            </a:pPr>
            <a:r>
              <a:rPr lang="en-US" dirty="0"/>
              <a:t>In Python, there are three loops:</a:t>
            </a:r>
          </a:p>
          <a:p>
            <a:pPr>
              <a:buFont typeface="Wingdings" pitchFamily="2" charset="2"/>
              <a:buChar char="Ø"/>
            </a:pPr>
            <a:r>
              <a:rPr lang="en-US" sz="3400" b="1" dirty="0"/>
              <a:t>While</a:t>
            </a:r>
          </a:p>
          <a:p>
            <a:pPr>
              <a:buFont typeface="Wingdings" pitchFamily="2" charset="2"/>
              <a:buChar char="Ø"/>
            </a:pPr>
            <a:r>
              <a:rPr lang="en-US" sz="3400" b="1" dirty="0"/>
              <a:t>For</a:t>
            </a:r>
          </a:p>
          <a:p>
            <a:pPr>
              <a:buFont typeface="Wingdings" pitchFamily="2" charset="2"/>
              <a:buChar char="Ø"/>
            </a:pPr>
            <a:r>
              <a:rPr lang="en-US" sz="3400" b="1" dirty="0"/>
              <a:t>Nested</a:t>
            </a:r>
            <a:endParaRPr lang="en-US" b="1" dirty="0"/>
          </a:p>
          <a:p>
            <a:pPr>
              <a:buNone/>
            </a:pPr>
            <a:endParaRPr lang="en-US" b="1" dirty="0"/>
          </a:p>
          <a:p>
            <a:r>
              <a:rPr lang="en-US" b="1" dirty="0"/>
              <a:t>While Loop:</a:t>
            </a:r>
            <a:r>
              <a:rPr lang="en-US" dirty="0"/>
              <a:t> Here, first the condition is checked and if it’s true, control will move inside the loop and execute the statements inside the loop until the condition becomes false. </a:t>
            </a:r>
          </a:p>
          <a:p>
            <a:endParaRPr lang="en-US" dirty="0"/>
          </a:p>
          <a:p>
            <a:r>
              <a:rPr lang="en-US" b="1" dirty="0"/>
              <a:t>For Loop: </a:t>
            </a:r>
            <a:r>
              <a:rPr lang="en-US" dirty="0"/>
              <a:t>Like the While loop, the For loop also allows a code block to be repeated certain number of times. The difference is, in For loop we know the amount of iterations required unlike While loop, where iterations depends on the condition.  Syntax</a:t>
            </a:r>
          </a:p>
          <a:p>
            <a:pPr>
              <a:buNone/>
            </a:pPr>
            <a:r>
              <a:rPr lang="en-US" i="1" dirty="0">
                <a:solidFill>
                  <a:srgbClr val="FF0000"/>
                </a:solidFill>
              </a:rPr>
              <a:t>        for variable in Sequence:</a:t>
            </a:r>
          </a:p>
          <a:p>
            <a:pPr>
              <a:buNone/>
            </a:pPr>
            <a:r>
              <a:rPr lang="en-US" i="1" dirty="0">
                <a:solidFill>
                  <a:srgbClr val="FF0000"/>
                </a:solidFill>
              </a:rPr>
              <a:t>        statements</a:t>
            </a:r>
          </a:p>
          <a:p>
            <a:pPr>
              <a:buNone/>
            </a:pPr>
            <a:endParaRPr lang="en-US" dirty="0"/>
          </a:p>
          <a:p>
            <a:r>
              <a:rPr lang="en-US" b="1" dirty="0"/>
              <a:t>Nested Loops: </a:t>
            </a:r>
            <a:r>
              <a:rPr lang="en-US" dirty="0"/>
              <a:t>It basically means a loop inside a loop. It can be a For loop inside a While loop and vice-versa. Even a For loop can be inside a For loop or a While loop inside a While loop.</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828799"/>
          </a:xfrm>
        </p:spPr>
        <p:txBody>
          <a:bodyPr>
            <a:normAutofit lnSpcReduction="10000"/>
          </a:bodyPr>
          <a:lstStyle/>
          <a:p>
            <a:pPr>
              <a:buNone/>
            </a:pPr>
            <a:r>
              <a:rPr lang="en-US" b="1" dirty="0"/>
              <a:t>Functions:</a:t>
            </a:r>
          </a:p>
          <a:p>
            <a:r>
              <a:rPr lang="en-US" sz="2400" dirty="0"/>
              <a:t>Functions are a convenient way to divide your code into useful blocks, allowing us to order our code, make it more readable, reuse it and save some time.</a:t>
            </a:r>
            <a:r>
              <a:rPr lang="en-US" dirty="0"/>
              <a:t> </a:t>
            </a:r>
          </a:p>
          <a:p>
            <a:pPr>
              <a:buNone/>
            </a:pPr>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2286000" y="1905000"/>
            <a:ext cx="5486400" cy="465433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2209800"/>
          </a:xfrm>
        </p:spPr>
        <p:txBody>
          <a:bodyPr/>
          <a:lstStyle/>
          <a:p>
            <a:pPr>
              <a:buNone/>
            </a:pPr>
            <a:r>
              <a:rPr lang="en-US" dirty="0"/>
              <a:t>Variable Scope</a:t>
            </a:r>
          </a:p>
          <a:p>
            <a:r>
              <a:rPr lang="en-US" dirty="0"/>
              <a:t>Variables may be assigned in three different places, corresponding to three different scopes:</a:t>
            </a:r>
          </a:p>
        </p:txBody>
      </p:sp>
      <p:pic>
        <p:nvPicPr>
          <p:cNvPr id="21506" name="Picture 2"/>
          <p:cNvPicPr>
            <a:picLocks noChangeAspect="1" noChangeArrowheads="1"/>
          </p:cNvPicPr>
          <p:nvPr/>
        </p:nvPicPr>
        <p:blipFill>
          <a:blip r:embed="rId2" cstate="print"/>
          <a:srcRect/>
          <a:stretch>
            <a:fillRect/>
          </a:stretch>
        </p:blipFill>
        <p:spPr bwMode="auto">
          <a:xfrm>
            <a:off x="0" y="2514601"/>
            <a:ext cx="9144000" cy="18288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IN" dirty="0"/>
              <a:t>Since then, </a:t>
            </a:r>
            <a:r>
              <a:rPr lang="en-IN" b="1" dirty="0"/>
              <a:t>Python</a:t>
            </a:r>
            <a:r>
              <a:rPr lang="en-IN" dirty="0"/>
              <a:t> has emerged as one of the top four or five most widely used </a:t>
            </a:r>
            <a:r>
              <a:rPr lang="en-IN" b="1" dirty="0"/>
              <a:t>programming languages</a:t>
            </a:r>
            <a:r>
              <a:rPr lang="en-IN" dirty="0"/>
              <a:t> in the world. As it has grown in popularity, its focus on code quality and readability, and their related impact on developer productivity, seems to have become the more dominant factor behind </a:t>
            </a:r>
            <a:r>
              <a:rPr lang="en-IN" b="1" dirty="0"/>
              <a:t>Python's</a:t>
            </a:r>
            <a:r>
              <a:rPr lang="en-IN" dirty="0"/>
              <a:t> success.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ithun PC\Desktop\d8ad3763ef654c7ffff1ecb9b66df9fe.gif"/>
          <p:cNvPicPr>
            <a:picLocks noChangeAspect="1" noChangeArrowheads="1" noCrop="1"/>
          </p:cNvPicPr>
          <p:nvPr/>
        </p:nvPicPr>
        <p:blipFill>
          <a:blip r:embed="rId2" cstate="print"/>
          <a:srcRect/>
          <a:stretch>
            <a:fillRect/>
          </a:stretch>
        </p:blipFill>
        <p:spPr bwMode="auto">
          <a:xfrm>
            <a:off x="0" y="1524000"/>
            <a:ext cx="9144000" cy="432960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Interesting Facts About Python</a:t>
            </a:r>
          </a:p>
        </p:txBody>
      </p:sp>
      <p:sp>
        <p:nvSpPr>
          <p:cNvPr id="3" name="Content Placeholder 2"/>
          <p:cNvSpPr>
            <a:spLocks noGrp="1"/>
          </p:cNvSpPr>
          <p:nvPr>
            <p:ph idx="1"/>
          </p:nvPr>
        </p:nvSpPr>
        <p:spPr>
          <a:xfrm>
            <a:off x="381000" y="1219200"/>
            <a:ext cx="8229600" cy="3810000"/>
          </a:xfrm>
        </p:spPr>
        <p:txBody>
          <a:bodyPr>
            <a:normAutofit fontScale="85000" lnSpcReduction="20000"/>
          </a:bodyPr>
          <a:lstStyle/>
          <a:p>
            <a:r>
              <a:rPr lang="en-US" dirty="0">
                <a:hlinkClick r:id="rId2"/>
              </a:rPr>
              <a:t>https://www.geeksforgeeks.org/py-facts-10-interesting-facts-about-python/</a:t>
            </a:r>
            <a:endParaRPr lang="en-US" dirty="0"/>
          </a:p>
          <a:p>
            <a:endParaRPr lang="en-US" dirty="0"/>
          </a:p>
          <a:p>
            <a:r>
              <a:rPr lang="en-US" dirty="0">
                <a:hlinkClick r:id="rId3"/>
              </a:rPr>
              <a:t>https://www.edureka.co/blog/python-interesting-facts-you-need-to-know/</a:t>
            </a:r>
            <a:endParaRPr lang="en-US" dirty="0"/>
          </a:p>
          <a:p>
            <a:r>
              <a:rPr lang="en-US" dirty="0">
                <a:hlinkClick r:id="rId4"/>
              </a:rPr>
              <a:t>https://www.tutorialspoint.com/python3/python3_tutorial.pdf</a:t>
            </a:r>
            <a:endParaRPr lang="en-US" dirty="0"/>
          </a:p>
          <a:p>
            <a:pPr>
              <a:buNone/>
            </a:pPr>
            <a:endParaRPr lang="en-US" dirty="0"/>
          </a:p>
          <a:p>
            <a:r>
              <a:rPr lang="en-US" dirty="0"/>
              <a:t>https://www.edureka.co/blog/python-tutorial/</a:t>
            </a:r>
          </a:p>
        </p:txBody>
      </p:sp>
      <p:sp>
        <p:nvSpPr>
          <p:cNvPr id="4" name="Title 1"/>
          <p:cNvSpPr txBox="1">
            <a:spLocks/>
          </p:cNvSpPr>
          <p:nvPr/>
        </p:nvSpPr>
        <p:spPr>
          <a:xfrm>
            <a:off x="152400" y="5791200"/>
            <a:ext cx="8229600" cy="461851"/>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Real World examples using Python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a:xfrm>
            <a:off x="0" y="6248400"/>
            <a:ext cx="8763000" cy="6096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https://www.youtube.com/watch?v=XP8SV42YcDo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t>Facebook </a:t>
            </a:r>
            <a:r>
              <a:rPr lang="en-US" sz="3100" dirty="0"/>
              <a:t>is using </a:t>
            </a:r>
            <a:r>
              <a:rPr lang="en-US" sz="3100" b="1" dirty="0"/>
              <a:t>Machine Learning (using python) </a:t>
            </a:r>
            <a:r>
              <a:rPr lang="en-US" sz="3100" dirty="0"/>
              <a:t>to tag in posts and images</a:t>
            </a:r>
            <a:r>
              <a:rPr lang="en-US" dirty="0"/>
              <a:t>.</a:t>
            </a:r>
          </a:p>
        </p:txBody>
      </p:sp>
      <p:pic>
        <p:nvPicPr>
          <p:cNvPr id="3074" name="Picture 2" descr="C:\Users\Mithun PC\Desktop\Python\facebook-1.gif"/>
          <p:cNvPicPr>
            <a:picLocks noGrp="1" noChangeAspect="1" noChangeArrowheads="1" noCrop="1"/>
          </p:cNvPicPr>
          <p:nvPr>
            <p:ph idx="1"/>
          </p:nvPr>
        </p:nvPicPr>
        <p:blipFill>
          <a:blip r:embed="rId2" cstate="print"/>
          <a:srcRect/>
          <a:stretch>
            <a:fillRect/>
          </a:stretch>
        </p:blipFill>
        <p:spPr bwMode="auto">
          <a:xfrm>
            <a:off x="-45925" y="1981200"/>
            <a:ext cx="9161839" cy="37338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b="1" dirty="0"/>
              <a:t>Alexa</a:t>
            </a:r>
            <a:r>
              <a:rPr lang="en-US" sz="2800" dirty="0"/>
              <a:t> is Amazon’s Virtual Personal Assistance used for speech recognition, weather detection etc.</a:t>
            </a:r>
          </a:p>
        </p:txBody>
      </p:sp>
      <p:pic>
        <p:nvPicPr>
          <p:cNvPr id="4098" name="Picture 2" descr="C:\Users\Mithun PC\Desktop\Python\Amazon-Alexa-Edureka.gif"/>
          <p:cNvPicPr>
            <a:picLocks noGrp="1" noChangeAspect="1" noChangeArrowheads="1" noCrop="1"/>
          </p:cNvPicPr>
          <p:nvPr>
            <p:ph idx="1"/>
          </p:nvPr>
        </p:nvPicPr>
        <p:blipFill>
          <a:blip r:embed="rId2" cstate="print"/>
          <a:srcRect/>
          <a:stretch>
            <a:fillRect/>
          </a:stretch>
        </p:blipFill>
        <p:spPr bwMode="auto">
          <a:xfrm>
            <a:off x="0" y="1796256"/>
            <a:ext cx="9144000" cy="471317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2800" dirty="0"/>
              <a:t>All the above technologies make use of Python as an essential core of their functionalities. So to sum up,</a:t>
            </a:r>
            <a:br>
              <a:rPr lang="en-US" sz="2800" dirty="0">
                <a:solidFill>
                  <a:srgbClr val="FF0000"/>
                </a:solidFill>
              </a:rPr>
            </a:br>
            <a:r>
              <a:rPr lang="en-US" sz="2800" b="1" i="1" dirty="0">
                <a:solidFill>
                  <a:srgbClr val="FF0000"/>
                </a:solidFill>
              </a:rPr>
              <a:t>Python is an ocean of opportunities!!</a:t>
            </a:r>
            <a:endParaRPr lang="en-US" sz="2800" dirty="0">
              <a:solidFill>
                <a:srgbClr val="FF0000"/>
              </a:solidFill>
            </a:endParaRPr>
          </a:p>
        </p:txBody>
      </p:sp>
      <p:pic>
        <p:nvPicPr>
          <p:cNvPr id="5122" name="Picture 2" descr="C:\Users\Mithun PC\Desktop\Python\Python-Domains-Edureka-1.png"/>
          <p:cNvPicPr>
            <a:picLocks noGrp="1" noChangeAspect="1" noChangeArrowheads="1"/>
          </p:cNvPicPr>
          <p:nvPr>
            <p:ph idx="1"/>
          </p:nvPr>
        </p:nvPicPr>
        <p:blipFill>
          <a:blip r:embed="rId2" cstate="print"/>
          <a:srcRect/>
          <a:stretch>
            <a:fillRect/>
          </a:stretch>
        </p:blipFill>
        <p:spPr bwMode="auto">
          <a:xfrm>
            <a:off x="0" y="1600200"/>
            <a:ext cx="9143999" cy="4525963"/>
          </a:xfrm>
          <a:prstGeom prst="rect">
            <a:avLst/>
          </a:prstGeom>
          <a:noFill/>
        </p:spPr>
      </p:pic>
      <p:sp>
        <p:nvSpPr>
          <p:cNvPr id="3" name="Rectangle 2">
            <a:extLst>
              <a:ext uri="{FF2B5EF4-FFF2-40B4-BE49-F238E27FC236}">
                <a16:creationId xmlns:a16="http://schemas.microsoft.com/office/drawing/2014/main" id="{D784DE6D-F233-444D-A8A4-CB92EDFE79DD}"/>
              </a:ext>
            </a:extLst>
          </p:cNvPr>
          <p:cNvSpPr/>
          <p:nvPr/>
        </p:nvSpPr>
        <p:spPr>
          <a:xfrm>
            <a:off x="7620000" y="1676400"/>
            <a:ext cx="1447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Python has grown to become a popular programming language. Let me introduce you to the </a:t>
            </a:r>
            <a:r>
              <a:rPr lang="en-US" sz="3100" b="1" dirty="0" err="1"/>
              <a:t>BiG</a:t>
            </a:r>
            <a:r>
              <a:rPr lang="en-US" sz="3100" dirty="0"/>
              <a:t> players:</a:t>
            </a:r>
            <a:endParaRPr lang="en-US" dirty="0"/>
          </a:p>
        </p:txBody>
      </p:sp>
      <p:pic>
        <p:nvPicPr>
          <p:cNvPr id="6146" name="Picture 2" descr="C:\Users\Mithun PC\Desktop\Python\Companies-Using-Python-2.png"/>
          <p:cNvPicPr>
            <a:picLocks noGrp="1" noChangeAspect="1" noChangeArrowheads="1"/>
          </p:cNvPicPr>
          <p:nvPr>
            <p:ph idx="1"/>
          </p:nvPr>
        </p:nvPicPr>
        <p:blipFill>
          <a:blip r:embed="rId2" cstate="print"/>
          <a:srcRect/>
          <a:stretch>
            <a:fillRect/>
          </a:stretch>
        </p:blipFill>
        <p:spPr bwMode="auto">
          <a:xfrm>
            <a:off x="0" y="2590799"/>
            <a:ext cx="9144000" cy="2823279"/>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1110</TotalTime>
  <Words>1938</Words>
  <Application>Microsoft Office PowerPoint</Application>
  <PresentationFormat>On-screen Show (4:3)</PresentationFormat>
  <Paragraphs>212</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Wingdings</vt:lpstr>
      <vt:lpstr>Office Theme</vt:lpstr>
      <vt:lpstr>PowerPoint Presentation</vt:lpstr>
      <vt:lpstr>About Python</vt:lpstr>
      <vt:lpstr>Author of Python</vt:lpstr>
      <vt:lpstr>Python Name Origin</vt:lpstr>
      <vt:lpstr>Some Real World Applications</vt:lpstr>
      <vt:lpstr>Facebook is using Machine Learning (using python) to tag in posts and images.</vt:lpstr>
      <vt:lpstr>Alexa is Amazon’s Virtual Personal Assistance used for speech recognition, weather detection etc.</vt:lpstr>
      <vt:lpstr>All the above technologies make use of Python as an essential core of their functionalities. So to sum up, Python is an ocean of opportunities!!</vt:lpstr>
      <vt:lpstr>Python has grown to become a popular programming language. Let me introduce you to the BiG players:</vt:lpstr>
      <vt:lpstr>Python Versions</vt:lpstr>
      <vt:lpstr>Python Trend</vt:lpstr>
      <vt:lpstr>PowerPoint Presentation</vt:lpstr>
      <vt:lpstr>Features of Python</vt:lpstr>
      <vt:lpstr>Advantages of Python</vt:lpstr>
      <vt:lpstr>Advantages of Python</vt:lpstr>
      <vt:lpstr>Disadvantages of Python</vt:lpstr>
      <vt:lpstr>Disadvantages of Python</vt:lpstr>
      <vt:lpstr>Future Technologies Counting On Python</vt:lpstr>
      <vt:lpstr>PowerPoint Presentation</vt:lpstr>
      <vt:lpstr>Future Technologies Counting On Python </vt:lpstr>
      <vt:lpstr> Variables in Python: Variables are nothing but reserved memory locations to store values. This means that when you create a variable you reserve some space in memory.  In Python you don’t need to declare variables before using it, unlike other languages like Java, C etc. Naming Rules :  (underscore or letter) + (any number of letters, digits, or underscores) Variable names must start with an underscore or letter.  They can be followed by any number of letters, digits, or underscores.   </vt:lpstr>
      <vt:lpstr>PowerPoint Presentation</vt:lpstr>
      <vt:lpstr>By Category</vt:lpstr>
      <vt:lpstr>Data Types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look at some Set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Interesting Facts About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Mithun PC</dc:creator>
  <cp:lastModifiedBy>Banu Rekha</cp:lastModifiedBy>
  <cp:revision>64</cp:revision>
  <dcterms:created xsi:type="dcterms:W3CDTF">2018-08-17T01:48:37Z</dcterms:created>
  <dcterms:modified xsi:type="dcterms:W3CDTF">2022-03-09T07:32:22Z</dcterms:modified>
</cp:coreProperties>
</file>